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8" r:id="rId1"/>
  </p:sldMasterIdLst>
  <p:notesMasterIdLst>
    <p:notesMasterId r:id="rId46"/>
  </p:notesMasterIdLst>
  <p:sldIdLst>
    <p:sldId id="659" r:id="rId2"/>
    <p:sldId id="1464" r:id="rId3"/>
    <p:sldId id="1455" r:id="rId4"/>
    <p:sldId id="1456" r:id="rId5"/>
    <p:sldId id="1454" r:id="rId6"/>
    <p:sldId id="1482" r:id="rId7"/>
    <p:sldId id="1461" r:id="rId8"/>
    <p:sldId id="1452" r:id="rId9"/>
    <p:sldId id="1483" r:id="rId10"/>
    <p:sldId id="1471" r:id="rId11"/>
    <p:sldId id="1492" r:id="rId12"/>
    <p:sldId id="1467" r:id="rId13"/>
    <p:sldId id="1527" r:id="rId14"/>
    <p:sldId id="1528" r:id="rId15"/>
    <p:sldId id="1473" r:id="rId16"/>
    <p:sldId id="1476" r:id="rId17"/>
    <p:sldId id="1477" r:id="rId18"/>
    <p:sldId id="1508" r:id="rId19"/>
    <p:sldId id="1472" r:id="rId20"/>
    <p:sldId id="1497" r:id="rId21"/>
    <p:sldId id="1474" r:id="rId22"/>
    <p:sldId id="1496" r:id="rId23"/>
    <p:sldId id="1475" r:id="rId24"/>
    <p:sldId id="1512" r:id="rId25"/>
    <p:sldId id="1498" r:id="rId26"/>
    <p:sldId id="1505" r:id="rId27"/>
    <p:sldId id="1511" r:id="rId28"/>
    <p:sldId id="1525" r:id="rId29"/>
    <p:sldId id="1526" r:id="rId30"/>
    <p:sldId id="1524" r:id="rId31"/>
    <p:sldId id="1523" r:id="rId32"/>
    <p:sldId id="1513" r:id="rId33"/>
    <p:sldId id="1484" r:id="rId34"/>
    <p:sldId id="1514" r:id="rId35"/>
    <p:sldId id="1515" r:id="rId36"/>
    <p:sldId id="1522" r:id="rId37"/>
    <p:sldId id="1519" r:id="rId38"/>
    <p:sldId id="1516" r:id="rId39"/>
    <p:sldId id="1518" r:id="rId40"/>
    <p:sldId id="1520" r:id="rId41"/>
    <p:sldId id="1521" r:id="rId42"/>
    <p:sldId id="1509" r:id="rId43"/>
    <p:sldId id="1506" r:id="rId44"/>
    <p:sldId id="580" r:id="rId45"/>
  </p:sldIdLst>
  <p:sldSz cx="18288000" cy="13716000"/>
  <p:notesSz cx="6858000" cy="9144000"/>
  <p:defaultTex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00" userDrawn="1">
          <p15:clr>
            <a:srgbClr val="A4A3A4"/>
          </p15:clr>
        </p15:guide>
        <p15:guide id="2" orient="horz" pos="8140" userDrawn="1">
          <p15:clr>
            <a:srgbClr val="A4A3A4"/>
          </p15:clr>
        </p15:guide>
        <p15:guide id="3" pos="10715" userDrawn="1">
          <p15:clr>
            <a:srgbClr val="A4A3A4"/>
          </p15:clr>
        </p15:guide>
        <p15:guide id="4" pos="798" userDrawn="1">
          <p15:clr>
            <a:srgbClr val="A4A3A4"/>
          </p15:clr>
        </p15:guide>
        <p15:guide id="5" pos="5758" userDrawn="1">
          <p15:clr>
            <a:srgbClr val="A4A3A4"/>
          </p15:clr>
        </p15:guide>
        <p15:guide id="6" orient="horz" pos="8639">
          <p15:clr>
            <a:srgbClr val="A4A3A4"/>
          </p15:clr>
        </p15:guide>
        <p15:guide id="7" pos="11519">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A185"/>
    <a:srgbClr val="24AD38"/>
    <a:srgbClr val="046735"/>
    <a:srgbClr val="FFDF0C"/>
    <a:srgbClr val="FF24E4"/>
    <a:srgbClr val="22AC38"/>
    <a:srgbClr val="FFDF06"/>
    <a:srgbClr val="91D050"/>
    <a:srgbClr val="3E4D61"/>
    <a:srgbClr val="8EC31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098" autoAdjust="0"/>
    <p:restoredTop sz="99409" autoAdjust="0"/>
  </p:normalViewPr>
  <p:slideViewPr>
    <p:cSldViewPr snapToGrid="0" snapToObjects="1">
      <p:cViewPr varScale="1">
        <p:scale>
          <a:sx n="46" d="100"/>
          <a:sy n="46" d="100"/>
        </p:scale>
        <p:origin x="1384" y="192"/>
      </p:cViewPr>
      <p:guideLst>
        <p:guide orient="horz" pos="500"/>
        <p:guide orient="horz" pos="8140"/>
        <p:guide pos="10715"/>
        <p:guide pos="798"/>
        <p:guide pos="5758"/>
        <p:guide orient="horz" pos="8639"/>
        <p:guide pos="11519"/>
      </p:guideLst>
    </p:cSldViewPr>
  </p:slideViewPr>
  <p:notesTextViewPr>
    <p:cViewPr>
      <p:scale>
        <a:sx n="100" d="100"/>
        <a:sy n="100" d="100"/>
      </p:scale>
      <p:origin x="0" y="0"/>
    </p:cViewPr>
  </p:notesTextViewPr>
  <p:sorterViewPr>
    <p:cViewPr>
      <p:scale>
        <a:sx n="20" d="100"/>
        <a:sy n="20" d="100"/>
      </p:scale>
      <p:origin x="0" y="0"/>
    </p:cViewPr>
  </p:sorterViewPr>
  <p:notesViewPr>
    <p:cSldViewPr snapToGrid="0"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8DC6ED-C85A-A147-BCD3-F8451E766AAE}"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kumimoji="1" lang="ja-JP" altLang="en-US"/>
        </a:p>
      </dgm:t>
    </dgm:pt>
    <dgm:pt modelId="{D3394D11-596A-8749-8042-B1D191909DBC}">
      <dgm:prSet phldrT="[テキスト]"/>
      <dgm:spPr/>
      <dgm:t>
        <a:bodyPr/>
        <a:lstStyle/>
        <a:p>
          <a:r>
            <a:rPr kumimoji="1" lang="ja-JP" altLang="en-US"/>
            <a:t>飼料用トウモロコシ（</a:t>
          </a:r>
          <a:r>
            <a:rPr kumimoji="1" lang="ja-JP" altLang="en-US">
              <a:solidFill>
                <a:srgbClr val="FF0000"/>
              </a:solidFill>
            </a:rPr>
            <a:t>牧草</a:t>
          </a:r>
          <a:r>
            <a:rPr kumimoji="1" lang="ja-JP" altLang="en-US"/>
            <a:t>）</a:t>
          </a:r>
        </a:p>
      </dgm:t>
    </dgm:pt>
    <dgm:pt modelId="{1F4914D1-924F-EF4C-A211-C88955546E57}" type="parTrans" cxnId="{2FB74B0C-80A0-2F47-9F5E-2B257C0B5C1B}">
      <dgm:prSet/>
      <dgm:spPr/>
      <dgm:t>
        <a:bodyPr/>
        <a:lstStyle/>
        <a:p>
          <a:endParaRPr kumimoji="1" lang="ja-JP" altLang="en-US"/>
        </a:p>
      </dgm:t>
    </dgm:pt>
    <dgm:pt modelId="{206D2534-4844-A240-8A02-A29037515C43}" type="sibTrans" cxnId="{2FB74B0C-80A0-2F47-9F5E-2B257C0B5C1B}">
      <dgm:prSet/>
      <dgm:spPr/>
      <dgm:t>
        <a:bodyPr/>
        <a:lstStyle/>
        <a:p>
          <a:endParaRPr kumimoji="1" lang="ja-JP" altLang="en-US"/>
        </a:p>
      </dgm:t>
    </dgm:pt>
    <dgm:pt modelId="{1618FF88-C4BD-614A-96EF-C0341067A220}">
      <dgm:prSet phldrT="[テキスト]"/>
      <dgm:spPr/>
      <dgm:t>
        <a:bodyPr/>
        <a:lstStyle/>
        <a:p>
          <a:r>
            <a:rPr kumimoji="1" lang="ja-JP" altLang="en-US">
              <a:solidFill>
                <a:schemeClr val="bg1"/>
              </a:solidFill>
            </a:rPr>
            <a:t>大豆</a:t>
          </a:r>
          <a:br>
            <a:rPr kumimoji="1" lang="en-US" altLang="ja-JP" dirty="0">
              <a:solidFill>
                <a:srgbClr val="FF0000"/>
              </a:solidFill>
            </a:rPr>
          </a:br>
          <a:r>
            <a:rPr kumimoji="1" lang="ja-JP" altLang="en-US"/>
            <a:t>（</a:t>
          </a:r>
          <a:r>
            <a:rPr kumimoji="1" lang="ja-JP" altLang="en-US">
              <a:solidFill>
                <a:srgbClr val="FF0000"/>
              </a:solidFill>
            </a:rPr>
            <a:t>加工用トマト</a:t>
          </a:r>
          <a:r>
            <a:rPr kumimoji="1" lang="ja-JP" altLang="en-US"/>
            <a:t>）</a:t>
          </a:r>
          <a:endParaRPr kumimoji="1" lang="ja-JP" altLang="en-US">
            <a:solidFill>
              <a:srgbClr val="FF0000"/>
            </a:solidFill>
          </a:endParaRPr>
        </a:p>
      </dgm:t>
    </dgm:pt>
    <dgm:pt modelId="{AE7375EA-5817-5244-AA2B-15D47A9F6DC2}" type="parTrans" cxnId="{D722B993-AD3C-114D-B270-70857B3DDBF2}">
      <dgm:prSet/>
      <dgm:spPr/>
      <dgm:t>
        <a:bodyPr/>
        <a:lstStyle/>
        <a:p>
          <a:endParaRPr kumimoji="1" lang="ja-JP" altLang="en-US"/>
        </a:p>
      </dgm:t>
    </dgm:pt>
    <dgm:pt modelId="{960C2BD0-7F43-6F4B-8AC9-E5ECD4BAB72A}" type="sibTrans" cxnId="{D722B993-AD3C-114D-B270-70857B3DDBF2}">
      <dgm:prSet/>
      <dgm:spPr/>
      <dgm:t>
        <a:bodyPr/>
        <a:lstStyle/>
        <a:p>
          <a:endParaRPr kumimoji="1" lang="ja-JP" altLang="en-US"/>
        </a:p>
      </dgm:t>
    </dgm:pt>
    <dgm:pt modelId="{8D38FC76-31CC-CC4F-95F1-610D33A4AAB1}">
      <dgm:prSet phldrT="[テキスト]"/>
      <dgm:spPr/>
      <dgm:t>
        <a:bodyPr/>
        <a:lstStyle/>
        <a:p>
          <a:r>
            <a:rPr kumimoji="1" lang="ja-JP" altLang="en-US"/>
            <a:t>ジャガイモ</a:t>
          </a:r>
        </a:p>
      </dgm:t>
    </dgm:pt>
    <dgm:pt modelId="{E0B2174C-FF0B-2945-A506-E92620228256}" type="parTrans" cxnId="{0330ABDC-BBE2-A74B-89D2-8CDC26950606}">
      <dgm:prSet/>
      <dgm:spPr/>
      <dgm:t>
        <a:bodyPr/>
        <a:lstStyle/>
        <a:p>
          <a:endParaRPr kumimoji="1" lang="ja-JP" altLang="en-US"/>
        </a:p>
      </dgm:t>
    </dgm:pt>
    <dgm:pt modelId="{460CEC1A-3B2C-434B-87A4-64E6B278CDA8}" type="sibTrans" cxnId="{0330ABDC-BBE2-A74B-89D2-8CDC26950606}">
      <dgm:prSet/>
      <dgm:spPr/>
      <dgm:t>
        <a:bodyPr/>
        <a:lstStyle/>
        <a:p>
          <a:endParaRPr kumimoji="1" lang="ja-JP" altLang="en-US"/>
        </a:p>
      </dgm:t>
    </dgm:pt>
    <dgm:pt modelId="{2836B73F-A743-D44B-8201-8648FDE14DCF}">
      <dgm:prSet phldrT="[テキスト]"/>
      <dgm:spPr/>
      <dgm:t>
        <a:bodyPr/>
        <a:lstStyle/>
        <a:p>
          <a:r>
            <a:rPr kumimoji="1" lang="ja-JP" altLang="en-US"/>
            <a:t>小麦</a:t>
          </a:r>
        </a:p>
      </dgm:t>
    </dgm:pt>
    <dgm:pt modelId="{869F350A-23DD-0048-8310-4942C718604F}" type="parTrans" cxnId="{023320CE-C8FB-7940-9FBB-5F5682F56481}">
      <dgm:prSet/>
      <dgm:spPr/>
      <dgm:t>
        <a:bodyPr/>
        <a:lstStyle/>
        <a:p>
          <a:endParaRPr kumimoji="1" lang="ja-JP" altLang="en-US"/>
        </a:p>
      </dgm:t>
    </dgm:pt>
    <dgm:pt modelId="{1CD0F56E-6F80-144F-A3EC-3C7595A7F822}" type="sibTrans" cxnId="{023320CE-C8FB-7940-9FBB-5F5682F56481}">
      <dgm:prSet/>
      <dgm:spPr/>
      <dgm:t>
        <a:bodyPr/>
        <a:lstStyle/>
        <a:p>
          <a:endParaRPr kumimoji="1" lang="ja-JP" altLang="en-US"/>
        </a:p>
      </dgm:t>
    </dgm:pt>
    <dgm:pt modelId="{76B46C33-E034-AE44-92D1-5D1C80FFA7E5}">
      <dgm:prSet phldrT="[テキスト]"/>
      <dgm:spPr/>
      <dgm:t>
        <a:bodyPr/>
        <a:lstStyle/>
        <a:p>
          <a:r>
            <a:rPr kumimoji="1" lang="ja-JP" altLang="en-US">
              <a:solidFill>
                <a:srgbClr val="FF0000"/>
              </a:solidFill>
            </a:rPr>
            <a:t>高収益作物</a:t>
          </a:r>
        </a:p>
      </dgm:t>
    </dgm:pt>
    <dgm:pt modelId="{C2C473A8-DF4D-7E47-ADA7-51F527376E93}" type="parTrans" cxnId="{AD1CF991-DBD8-C749-8B5B-483F85D8EF6F}">
      <dgm:prSet/>
      <dgm:spPr/>
      <dgm:t>
        <a:bodyPr/>
        <a:lstStyle/>
        <a:p>
          <a:endParaRPr kumimoji="1" lang="ja-JP" altLang="en-US"/>
        </a:p>
      </dgm:t>
    </dgm:pt>
    <dgm:pt modelId="{27882866-1E4B-624F-907F-7E714105EA0E}" type="sibTrans" cxnId="{AD1CF991-DBD8-C749-8B5B-483F85D8EF6F}">
      <dgm:prSet/>
      <dgm:spPr/>
      <dgm:t>
        <a:bodyPr/>
        <a:lstStyle/>
        <a:p>
          <a:endParaRPr kumimoji="1" lang="ja-JP" altLang="en-US"/>
        </a:p>
      </dgm:t>
    </dgm:pt>
    <dgm:pt modelId="{C0588621-A61C-9346-A9E6-F4CDD1F2C27C}" type="pres">
      <dgm:prSet presAssocID="{AC8DC6ED-C85A-A147-BCD3-F8451E766AAE}" presName="cycle" presStyleCnt="0">
        <dgm:presLayoutVars>
          <dgm:dir/>
          <dgm:resizeHandles val="exact"/>
        </dgm:presLayoutVars>
      </dgm:prSet>
      <dgm:spPr/>
    </dgm:pt>
    <dgm:pt modelId="{036F4EC9-9FFB-2847-B55B-F4C32895B3BC}" type="pres">
      <dgm:prSet presAssocID="{D3394D11-596A-8749-8042-B1D191909DBC}" presName="node" presStyleLbl="node1" presStyleIdx="0" presStyleCnt="5">
        <dgm:presLayoutVars>
          <dgm:bulletEnabled val="1"/>
        </dgm:presLayoutVars>
      </dgm:prSet>
      <dgm:spPr/>
    </dgm:pt>
    <dgm:pt modelId="{F5325599-80C1-B340-A916-C6752B70DE32}" type="pres">
      <dgm:prSet presAssocID="{206D2534-4844-A240-8A02-A29037515C43}" presName="sibTrans" presStyleLbl="sibTrans2D1" presStyleIdx="0" presStyleCnt="5"/>
      <dgm:spPr/>
    </dgm:pt>
    <dgm:pt modelId="{385E6D41-8364-6348-BC0D-B92BE77758AF}" type="pres">
      <dgm:prSet presAssocID="{206D2534-4844-A240-8A02-A29037515C43}" presName="connectorText" presStyleLbl="sibTrans2D1" presStyleIdx="0" presStyleCnt="5"/>
      <dgm:spPr/>
    </dgm:pt>
    <dgm:pt modelId="{FAA2ABEF-B10C-F349-B2DD-9CAC11478375}" type="pres">
      <dgm:prSet presAssocID="{1618FF88-C4BD-614A-96EF-C0341067A220}" presName="node" presStyleLbl="node1" presStyleIdx="1" presStyleCnt="5">
        <dgm:presLayoutVars>
          <dgm:bulletEnabled val="1"/>
        </dgm:presLayoutVars>
      </dgm:prSet>
      <dgm:spPr/>
    </dgm:pt>
    <dgm:pt modelId="{FAED2CCF-001C-D545-8B13-C782364DB8EE}" type="pres">
      <dgm:prSet presAssocID="{960C2BD0-7F43-6F4B-8AC9-E5ECD4BAB72A}" presName="sibTrans" presStyleLbl="sibTrans2D1" presStyleIdx="1" presStyleCnt="5"/>
      <dgm:spPr/>
    </dgm:pt>
    <dgm:pt modelId="{B3B4E237-E284-6049-B394-BE82637C85CF}" type="pres">
      <dgm:prSet presAssocID="{960C2BD0-7F43-6F4B-8AC9-E5ECD4BAB72A}" presName="connectorText" presStyleLbl="sibTrans2D1" presStyleIdx="1" presStyleCnt="5"/>
      <dgm:spPr/>
    </dgm:pt>
    <dgm:pt modelId="{B63BDB4B-9504-CC4C-AA86-E43CB69C4D90}" type="pres">
      <dgm:prSet presAssocID="{8D38FC76-31CC-CC4F-95F1-610D33A4AAB1}" presName="node" presStyleLbl="node1" presStyleIdx="2" presStyleCnt="5">
        <dgm:presLayoutVars>
          <dgm:bulletEnabled val="1"/>
        </dgm:presLayoutVars>
      </dgm:prSet>
      <dgm:spPr/>
    </dgm:pt>
    <dgm:pt modelId="{754B481E-2173-9D40-BEE5-799C10D18404}" type="pres">
      <dgm:prSet presAssocID="{460CEC1A-3B2C-434B-87A4-64E6B278CDA8}" presName="sibTrans" presStyleLbl="sibTrans2D1" presStyleIdx="2" presStyleCnt="5"/>
      <dgm:spPr/>
    </dgm:pt>
    <dgm:pt modelId="{A29FD633-8D37-C943-8E51-D1F58F2E20A3}" type="pres">
      <dgm:prSet presAssocID="{460CEC1A-3B2C-434B-87A4-64E6B278CDA8}" presName="connectorText" presStyleLbl="sibTrans2D1" presStyleIdx="2" presStyleCnt="5"/>
      <dgm:spPr/>
    </dgm:pt>
    <dgm:pt modelId="{B9D3FEB6-AA9C-024A-A79D-528D20CB3021}" type="pres">
      <dgm:prSet presAssocID="{2836B73F-A743-D44B-8201-8648FDE14DCF}" presName="node" presStyleLbl="node1" presStyleIdx="3" presStyleCnt="5">
        <dgm:presLayoutVars>
          <dgm:bulletEnabled val="1"/>
        </dgm:presLayoutVars>
      </dgm:prSet>
      <dgm:spPr/>
    </dgm:pt>
    <dgm:pt modelId="{6132DBBC-3D44-F24C-91A9-211342CF4C24}" type="pres">
      <dgm:prSet presAssocID="{1CD0F56E-6F80-144F-A3EC-3C7595A7F822}" presName="sibTrans" presStyleLbl="sibTrans2D1" presStyleIdx="3" presStyleCnt="5"/>
      <dgm:spPr/>
    </dgm:pt>
    <dgm:pt modelId="{8F7FBEE3-80B3-E448-9255-FF98A17C6850}" type="pres">
      <dgm:prSet presAssocID="{1CD0F56E-6F80-144F-A3EC-3C7595A7F822}" presName="connectorText" presStyleLbl="sibTrans2D1" presStyleIdx="3" presStyleCnt="5"/>
      <dgm:spPr/>
    </dgm:pt>
    <dgm:pt modelId="{88E5469E-24B0-D64A-AF7D-41BD08A65905}" type="pres">
      <dgm:prSet presAssocID="{76B46C33-E034-AE44-92D1-5D1C80FFA7E5}" presName="node" presStyleLbl="node1" presStyleIdx="4" presStyleCnt="5">
        <dgm:presLayoutVars>
          <dgm:bulletEnabled val="1"/>
        </dgm:presLayoutVars>
      </dgm:prSet>
      <dgm:spPr/>
    </dgm:pt>
    <dgm:pt modelId="{20C7D19E-B7E4-224A-A59E-A175608DB4DB}" type="pres">
      <dgm:prSet presAssocID="{27882866-1E4B-624F-907F-7E714105EA0E}" presName="sibTrans" presStyleLbl="sibTrans2D1" presStyleIdx="4" presStyleCnt="5"/>
      <dgm:spPr/>
    </dgm:pt>
    <dgm:pt modelId="{7A3996A5-3C06-9A49-AF10-D7A9197C069C}" type="pres">
      <dgm:prSet presAssocID="{27882866-1E4B-624F-907F-7E714105EA0E}" presName="connectorText" presStyleLbl="sibTrans2D1" presStyleIdx="4" presStyleCnt="5"/>
      <dgm:spPr/>
    </dgm:pt>
  </dgm:ptLst>
  <dgm:cxnLst>
    <dgm:cxn modelId="{B09BE001-3AB1-8D4B-8D92-7A0D8912B34A}" type="presOf" srcId="{460CEC1A-3B2C-434B-87A4-64E6B278CDA8}" destId="{754B481E-2173-9D40-BEE5-799C10D18404}" srcOrd="0" destOrd="0" presId="urn:microsoft.com/office/officeart/2005/8/layout/cycle2"/>
    <dgm:cxn modelId="{E5B2FC05-CE74-1B4E-8019-9C89529ABEBE}" type="presOf" srcId="{76B46C33-E034-AE44-92D1-5D1C80FFA7E5}" destId="{88E5469E-24B0-D64A-AF7D-41BD08A65905}" srcOrd="0" destOrd="0" presId="urn:microsoft.com/office/officeart/2005/8/layout/cycle2"/>
    <dgm:cxn modelId="{2FB74B0C-80A0-2F47-9F5E-2B257C0B5C1B}" srcId="{AC8DC6ED-C85A-A147-BCD3-F8451E766AAE}" destId="{D3394D11-596A-8749-8042-B1D191909DBC}" srcOrd="0" destOrd="0" parTransId="{1F4914D1-924F-EF4C-A211-C88955546E57}" sibTransId="{206D2534-4844-A240-8A02-A29037515C43}"/>
    <dgm:cxn modelId="{B7392A12-5FAB-C349-A81E-274F19D3BCB9}" type="presOf" srcId="{960C2BD0-7F43-6F4B-8AC9-E5ECD4BAB72A}" destId="{B3B4E237-E284-6049-B394-BE82637C85CF}" srcOrd="1" destOrd="0" presId="urn:microsoft.com/office/officeart/2005/8/layout/cycle2"/>
    <dgm:cxn modelId="{6435D41A-AC84-1946-932F-C8AC5F2F7C5A}" type="presOf" srcId="{206D2534-4844-A240-8A02-A29037515C43}" destId="{385E6D41-8364-6348-BC0D-B92BE77758AF}" srcOrd="1" destOrd="0" presId="urn:microsoft.com/office/officeart/2005/8/layout/cycle2"/>
    <dgm:cxn modelId="{CCFD3B1E-EE6C-8844-A54D-3A72F7C0BA08}" type="presOf" srcId="{1CD0F56E-6F80-144F-A3EC-3C7595A7F822}" destId="{8F7FBEE3-80B3-E448-9255-FF98A17C6850}" srcOrd="1" destOrd="0" presId="urn:microsoft.com/office/officeart/2005/8/layout/cycle2"/>
    <dgm:cxn modelId="{DC7C3D40-DBDC-2442-957D-2CB6F4BEDFD2}" type="presOf" srcId="{27882866-1E4B-624F-907F-7E714105EA0E}" destId="{7A3996A5-3C06-9A49-AF10-D7A9197C069C}" srcOrd="1" destOrd="0" presId="urn:microsoft.com/office/officeart/2005/8/layout/cycle2"/>
    <dgm:cxn modelId="{B2587F56-88C7-704E-B5FF-D0C3DE398D3D}" type="presOf" srcId="{AC8DC6ED-C85A-A147-BCD3-F8451E766AAE}" destId="{C0588621-A61C-9346-A9E6-F4CDD1F2C27C}" srcOrd="0" destOrd="0" presId="urn:microsoft.com/office/officeart/2005/8/layout/cycle2"/>
    <dgm:cxn modelId="{861F4171-E20A-8C40-8794-DB3D6642C407}" type="presOf" srcId="{1618FF88-C4BD-614A-96EF-C0341067A220}" destId="{FAA2ABEF-B10C-F349-B2DD-9CAC11478375}" srcOrd="0" destOrd="0" presId="urn:microsoft.com/office/officeart/2005/8/layout/cycle2"/>
    <dgm:cxn modelId="{AD1CF991-DBD8-C749-8B5B-483F85D8EF6F}" srcId="{AC8DC6ED-C85A-A147-BCD3-F8451E766AAE}" destId="{76B46C33-E034-AE44-92D1-5D1C80FFA7E5}" srcOrd="4" destOrd="0" parTransId="{C2C473A8-DF4D-7E47-ADA7-51F527376E93}" sibTransId="{27882866-1E4B-624F-907F-7E714105EA0E}"/>
    <dgm:cxn modelId="{D722B993-AD3C-114D-B270-70857B3DDBF2}" srcId="{AC8DC6ED-C85A-A147-BCD3-F8451E766AAE}" destId="{1618FF88-C4BD-614A-96EF-C0341067A220}" srcOrd="1" destOrd="0" parTransId="{AE7375EA-5817-5244-AA2B-15D47A9F6DC2}" sibTransId="{960C2BD0-7F43-6F4B-8AC9-E5ECD4BAB72A}"/>
    <dgm:cxn modelId="{BE0A8A9E-4728-E449-A960-E978D83BB85E}" type="presOf" srcId="{2836B73F-A743-D44B-8201-8648FDE14DCF}" destId="{B9D3FEB6-AA9C-024A-A79D-528D20CB3021}" srcOrd="0" destOrd="0" presId="urn:microsoft.com/office/officeart/2005/8/layout/cycle2"/>
    <dgm:cxn modelId="{422C9DAE-8029-3D4C-BA64-65F7C83A5C0C}" type="presOf" srcId="{460CEC1A-3B2C-434B-87A4-64E6B278CDA8}" destId="{A29FD633-8D37-C943-8E51-D1F58F2E20A3}" srcOrd="1" destOrd="0" presId="urn:microsoft.com/office/officeart/2005/8/layout/cycle2"/>
    <dgm:cxn modelId="{18BB96AF-242B-7844-BCCC-2B75703B8D23}" type="presOf" srcId="{1CD0F56E-6F80-144F-A3EC-3C7595A7F822}" destId="{6132DBBC-3D44-F24C-91A9-211342CF4C24}" srcOrd="0" destOrd="0" presId="urn:microsoft.com/office/officeart/2005/8/layout/cycle2"/>
    <dgm:cxn modelId="{95795BB1-D016-F940-9B1D-105234824941}" type="presOf" srcId="{27882866-1E4B-624F-907F-7E714105EA0E}" destId="{20C7D19E-B7E4-224A-A59E-A175608DB4DB}" srcOrd="0" destOrd="0" presId="urn:microsoft.com/office/officeart/2005/8/layout/cycle2"/>
    <dgm:cxn modelId="{24171BB8-E9EB-BD4C-BB8D-C8C717BDBEBC}" type="presOf" srcId="{960C2BD0-7F43-6F4B-8AC9-E5ECD4BAB72A}" destId="{FAED2CCF-001C-D545-8B13-C782364DB8EE}" srcOrd="0" destOrd="0" presId="urn:microsoft.com/office/officeart/2005/8/layout/cycle2"/>
    <dgm:cxn modelId="{023320CE-C8FB-7940-9FBB-5F5682F56481}" srcId="{AC8DC6ED-C85A-A147-BCD3-F8451E766AAE}" destId="{2836B73F-A743-D44B-8201-8648FDE14DCF}" srcOrd="3" destOrd="0" parTransId="{869F350A-23DD-0048-8310-4942C718604F}" sibTransId="{1CD0F56E-6F80-144F-A3EC-3C7595A7F822}"/>
    <dgm:cxn modelId="{A02BAECF-18A4-8040-B3F9-C523EBCDA12F}" type="presOf" srcId="{D3394D11-596A-8749-8042-B1D191909DBC}" destId="{036F4EC9-9FFB-2847-B55B-F4C32895B3BC}" srcOrd="0" destOrd="0" presId="urn:microsoft.com/office/officeart/2005/8/layout/cycle2"/>
    <dgm:cxn modelId="{5D4550D6-767E-924D-A1AB-2648E73CE94B}" type="presOf" srcId="{8D38FC76-31CC-CC4F-95F1-610D33A4AAB1}" destId="{B63BDB4B-9504-CC4C-AA86-E43CB69C4D90}" srcOrd="0" destOrd="0" presId="urn:microsoft.com/office/officeart/2005/8/layout/cycle2"/>
    <dgm:cxn modelId="{0330ABDC-BBE2-A74B-89D2-8CDC26950606}" srcId="{AC8DC6ED-C85A-A147-BCD3-F8451E766AAE}" destId="{8D38FC76-31CC-CC4F-95F1-610D33A4AAB1}" srcOrd="2" destOrd="0" parTransId="{E0B2174C-FF0B-2945-A506-E92620228256}" sibTransId="{460CEC1A-3B2C-434B-87A4-64E6B278CDA8}"/>
    <dgm:cxn modelId="{C95E06E5-13AB-364E-B284-B87AF4CE69D0}" type="presOf" srcId="{206D2534-4844-A240-8A02-A29037515C43}" destId="{F5325599-80C1-B340-A916-C6752B70DE32}" srcOrd="0" destOrd="0" presId="urn:microsoft.com/office/officeart/2005/8/layout/cycle2"/>
    <dgm:cxn modelId="{0118EDF8-F304-E34A-BCAC-E85A7B5E8BCD}" type="presParOf" srcId="{C0588621-A61C-9346-A9E6-F4CDD1F2C27C}" destId="{036F4EC9-9FFB-2847-B55B-F4C32895B3BC}" srcOrd="0" destOrd="0" presId="urn:microsoft.com/office/officeart/2005/8/layout/cycle2"/>
    <dgm:cxn modelId="{2C2F6CF7-7BDD-3448-9445-564B60714548}" type="presParOf" srcId="{C0588621-A61C-9346-A9E6-F4CDD1F2C27C}" destId="{F5325599-80C1-B340-A916-C6752B70DE32}" srcOrd="1" destOrd="0" presId="urn:microsoft.com/office/officeart/2005/8/layout/cycle2"/>
    <dgm:cxn modelId="{3FD16879-C58A-8C45-BF40-BFBD567D7B4D}" type="presParOf" srcId="{F5325599-80C1-B340-A916-C6752B70DE32}" destId="{385E6D41-8364-6348-BC0D-B92BE77758AF}" srcOrd="0" destOrd="0" presId="urn:microsoft.com/office/officeart/2005/8/layout/cycle2"/>
    <dgm:cxn modelId="{DB75E608-1099-2C47-A0CC-B3F9C7C72566}" type="presParOf" srcId="{C0588621-A61C-9346-A9E6-F4CDD1F2C27C}" destId="{FAA2ABEF-B10C-F349-B2DD-9CAC11478375}" srcOrd="2" destOrd="0" presId="urn:microsoft.com/office/officeart/2005/8/layout/cycle2"/>
    <dgm:cxn modelId="{72F066ED-0856-7D4D-A9D2-9B12E2BC39D1}" type="presParOf" srcId="{C0588621-A61C-9346-A9E6-F4CDD1F2C27C}" destId="{FAED2CCF-001C-D545-8B13-C782364DB8EE}" srcOrd="3" destOrd="0" presId="urn:microsoft.com/office/officeart/2005/8/layout/cycle2"/>
    <dgm:cxn modelId="{01CD0287-0684-0742-A59C-B0774EE2BF9E}" type="presParOf" srcId="{FAED2CCF-001C-D545-8B13-C782364DB8EE}" destId="{B3B4E237-E284-6049-B394-BE82637C85CF}" srcOrd="0" destOrd="0" presId="urn:microsoft.com/office/officeart/2005/8/layout/cycle2"/>
    <dgm:cxn modelId="{7F2E3C8F-F6CF-E246-9130-4156F8ACC69D}" type="presParOf" srcId="{C0588621-A61C-9346-A9E6-F4CDD1F2C27C}" destId="{B63BDB4B-9504-CC4C-AA86-E43CB69C4D90}" srcOrd="4" destOrd="0" presId="urn:microsoft.com/office/officeart/2005/8/layout/cycle2"/>
    <dgm:cxn modelId="{4173574E-0258-CE47-A772-78C47429D230}" type="presParOf" srcId="{C0588621-A61C-9346-A9E6-F4CDD1F2C27C}" destId="{754B481E-2173-9D40-BEE5-799C10D18404}" srcOrd="5" destOrd="0" presId="urn:microsoft.com/office/officeart/2005/8/layout/cycle2"/>
    <dgm:cxn modelId="{322E631F-5575-4144-AE6C-7909B9E1DF54}" type="presParOf" srcId="{754B481E-2173-9D40-BEE5-799C10D18404}" destId="{A29FD633-8D37-C943-8E51-D1F58F2E20A3}" srcOrd="0" destOrd="0" presId="urn:microsoft.com/office/officeart/2005/8/layout/cycle2"/>
    <dgm:cxn modelId="{224F29CE-20EB-FF45-B364-FB224822A01A}" type="presParOf" srcId="{C0588621-A61C-9346-A9E6-F4CDD1F2C27C}" destId="{B9D3FEB6-AA9C-024A-A79D-528D20CB3021}" srcOrd="6" destOrd="0" presId="urn:microsoft.com/office/officeart/2005/8/layout/cycle2"/>
    <dgm:cxn modelId="{D313533A-9575-4044-8013-BA945404FF38}" type="presParOf" srcId="{C0588621-A61C-9346-A9E6-F4CDD1F2C27C}" destId="{6132DBBC-3D44-F24C-91A9-211342CF4C24}" srcOrd="7" destOrd="0" presId="urn:microsoft.com/office/officeart/2005/8/layout/cycle2"/>
    <dgm:cxn modelId="{B6CEC2AD-2456-354B-9F5C-C559FA579501}" type="presParOf" srcId="{6132DBBC-3D44-F24C-91A9-211342CF4C24}" destId="{8F7FBEE3-80B3-E448-9255-FF98A17C6850}" srcOrd="0" destOrd="0" presId="urn:microsoft.com/office/officeart/2005/8/layout/cycle2"/>
    <dgm:cxn modelId="{E94469C8-40F6-D945-9214-DBF1622AB486}" type="presParOf" srcId="{C0588621-A61C-9346-A9E6-F4CDD1F2C27C}" destId="{88E5469E-24B0-D64A-AF7D-41BD08A65905}" srcOrd="8" destOrd="0" presId="urn:microsoft.com/office/officeart/2005/8/layout/cycle2"/>
    <dgm:cxn modelId="{183899DB-B5C7-3E42-A7DE-632E22470410}" type="presParOf" srcId="{C0588621-A61C-9346-A9E6-F4CDD1F2C27C}" destId="{20C7D19E-B7E4-224A-A59E-A175608DB4DB}" srcOrd="9" destOrd="0" presId="urn:microsoft.com/office/officeart/2005/8/layout/cycle2"/>
    <dgm:cxn modelId="{085C1EFE-8995-DE46-8CB6-B60D2252A338}" type="presParOf" srcId="{20C7D19E-B7E4-224A-A59E-A175608DB4DB}" destId="{7A3996A5-3C06-9A49-AF10-D7A9197C069C}"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C8DC6ED-C85A-A147-BCD3-F8451E766AAE}"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kumimoji="1" lang="ja-JP" altLang="en-US"/>
        </a:p>
      </dgm:t>
    </dgm:pt>
    <dgm:pt modelId="{D3394D11-596A-8749-8042-B1D191909DBC}">
      <dgm:prSet phldrT="[テキスト]"/>
      <dgm:spPr>
        <a:solidFill>
          <a:srgbClr val="FD6DB9"/>
        </a:solidFill>
      </dgm:spPr>
      <dgm:t>
        <a:bodyPr/>
        <a:lstStyle/>
        <a:p>
          <a:r>
            <a:rPr kumimoji="1" lang="en-US" altLang="ja-JP" dirty="0"/>
            <a:t>P</a:t>
          </a:r>
          <a:endParaRPr kumimoji="1" lang="ja-JP" altLang="en-US"/>
        </a:p>
      </dgm:t>
    </dgm:pt>
    <dgm:pt modelId="{1F4914D1-924F-EF4C-A211-C88955546E57}" type="parTrans" cxnId="{2FB74B0C-80A0-2F47-9F5E-2B257C0B5C1B}">
      <dgm:prSet/>
      <dgm:spPr/>
      <dgm:t>
        <a:bodyPr/>
        <a:lstStyle/>
        <a:p>
          <a:endParaRPr kumimoji="1" lang="ja-JP" altLang="en-US"/>
        </a:p>
      </dgm:t>
    </dgm:pt>
    <dgm:pt modelId="{206D2534-4844-A240-8A02-A29037515C43}" type="sibTrans" cxnId="{2FB74B0C-80A0-2F47-9F5E-2B257C0B5C1B}">
      <dgm:prSet/>
      <dgm:spPr/>
      <dgm:t>
        <a:bodyPr/>
        <a:lstStyle/>
        <a:p>
          <a:endParaRPr kumimoji="1" lang="ja-JP" altLang="en-US"/>
        </a:p>
      </dgm:t>
    </dgm:pt>
    <dgm:pt modelId="{1618FF88-C4BD-614A-96EF-C0341067A220}">
      <dgm:prSet phldrT="[テキスト]"/>
      <dgm:spPr>
        <a:solidFill>
          <a:srgbClr val="00B0F0"/>
        </a:solidFill>
      </dgm:spPr>
      <dgm:t>
        <a:bodyPr/>
        <a:lstStyle/>
        <a:p>
          <a:r>
            <a:rPr kumimoji="1" lang="en-US" altLang="ja-JP" dirty="0"/>
            <a:t>D</a:t>
          </a:r>
          <a:endParaRPr kumimoji="1" lang="ja-JP" altLang="en-US"/>
        </a:p>
      </dgm:t>
    </dgm:pt>
    <dgm:pt modelId="{AE7375EA-5817-5244-AA2B-15D47A9F6DC2}" type="parTrans" cxnId="{D722B993-AD3C-114D-B270-70857B3DDBF2}">
      <dgm:prSet/>
      <dgm:spPr/>
      <dgm:t>
        <a:bodyPr/>
        <a:lstStyle/>
        <a:p>
          <a:endParaRPr kumimoji="1" lang="ja-JP" altLang="en-US"/>
        </a:p>
      </dgm:t>
    </dgm:pt>
    <dgm:pt modelId="{960C2BD0-7F43-6F4B-8AC9-E5ECD4BAB72A}" type="sibTrans" cxnId="{D722B993-AD3C-114D-B270-70857B3DDBF2}">
      <dgm:prSet/>
      <dgm:spPr/>
      <dgm:t>
        <a:bodyPr/>
        <a:lstStyle/>
        <a:p>
          <a:endParaRPr kumimoji="1" lang="ja-JP" altLang="en-US"/>
        </a:p>
      </dgm:t>
    </dgm:pt>
    <dgm:pt modelId="{8D38FC76-31CC-CC4F-95F1-610D33A4AAB1}">
      <dgm:prSet phldrT="[テキスト]"/>
      <dgm:spPr/>
      <dgm:t>
        <a:bodyPr/>
        <a:lstStyle/>
        <a:p>
          <a:r>
            <a:rPr kumimoji="1" lang="en-US" altLang="ja-JP" dirty="0"/>
            <a:t>C</a:t>
          </a:r>
          <a:endParaRPr kumimoji="1" lang="ja-JP" altLang="en-US"/>
        </a:p>
      </dgm:t>
    </dgm:pt>
    <dgm:pt modelId="{E0B2174C-FF0B-2945-A506-E92620228256}" type="parTrans" cxnId="{0330ABDC-BBE2-A74B-89D2-8CDC26950606}">
      <dgm:prSet/>
      <dgm:spPr/>
      <dgm:t>
        <a:bodyPr/>
        <a:lstStyle/>
        <a:p>
          <a:endParaRPr kumimoji="1" lang="ja-JP" altLang="en-US"/>
        </a:p>
      </dgm:t>
    </dgm:pt>
    <dgm:pt modelId="{460CEC1A-3B2C-434B-87A4-64E6B278CDA8}" type="sibTrans" cxnId="{0330ABDC-BBE2-A74B-89D2-8CDC26950606}">
      <dgm:prSet/>
      <dgm:spPr/>
      <dgm:t>
        <a:bodyPr/>
        <a:lstStyle/>
        <a:p>
          <a:endParaRPr kumimoji="1" lang="ja-JP" altLang="en-US"/>
        </a:p>
      </dgm:t>
    </dgm:pt>
    <dgm:pt modelId="{2836B73F-A743-D44B-8201-8648FDE14DCF}">
      <dgm:prSet phldrT="[テキスト]"/>
      <dgm:spPr>
        <a:solidFill>
          <a:schemeClr val="accent3"/>
        </a:solidFill>
      </dgm:spPr>
      <dgm:t>
        <a:bodyPr/>
        <a:lstStyle/>
        <a:p>
          <a:r>
            <a:rPr kumimoji="1" lang="en-US" altLang="ja-JP" dirty="0"/>
            <a:t>A</a:t>
          </a:r>
          <a:endParaRPr kumimoji="1" lang="ja-JP" altLang="en-US"/>
        </a:p>
      </dgm:t>
    </dgm:pt>
    <dgm:pt modelId="{869F350A-23DD-0048-8310-4942C718604F}" type="parTrans" cxnId="{023320CE-C8FB-7940-9FBB-5F5682F56481}">
      <dgm:prSet/>
      <dgm:spPr/>
      <dgm:t>
        <a:bodyPr/>
        <a:lstStyle/>
        <a:p>
          <a:endParaRPr kumimoji="1" lang="ja-JP" altLang="en-US"/>
        </a:p>
      </dgm:t>
    </dgm:pt>
    <dgm:pt modelId="{1CD0F56E-6F80-144F-A3EC-3C7595A7F822}" type="sibTrans" cxnId="{023320CE-C8FB-7940-9FBB-5F5682F56481}">
      <dgm:prSet/>
      <dgm:spPr/>
      <dgm:t>
        <a:bodyPr/>
        <a:lstStyle/>
        <a:p>
          <a:endParaRPr kumimoji="1" lang="ja-JP" altLang="en-US"/>
        </a:p>
      </dgm:t>
    </dgm:pt>
    <dgm:pt modelId="{C0588621-A61C-9346-A9E6-F4CDD1F2C27C}" type="pres">
      <dgm:prSet presAssocID="{AC8DC6ED-C85A-A147-BCD3-F8451E766AAE}" presName="cycle" presStyleCnt="0">
        <dgm:presLayoutVars>
          <dgm:dir/>
          <dgm:resizeHandles val="exact"/>
        </dgm:presLayoutVars>
      </dgm:prSet>
      <dgm:spPr/>
    </dgm:pt>
    <dgm:pt modelId="{036F4EC9-9FFB-2847-B55B-F4C32895B3BC}" type="pres">
      <dgm:prSet presAssocID="{D3394D11-596A-8749-8042-B1D191909DBC}" presName="node" presStyleLbl="node1" presStyleIdx="0" presStyleCnt="4" custScaleX="53282" custScaleY="53282">
        <dgm:presLayoutVars>
          <dgm:bulletEnabled val="1"/>
        </dgm:presLayoutVars>
      </dgm:prSet>
      <dgm:spPr/>
    </dgm:pt>
    <dgm:pt modelId="{F5325599-80C1-B340-A916-C6752B70DE32}" type="pres">
      <dgm:prSet presAssocID="{206D2534-4844-A240-8A02-A29037515C43}" presName="sibTrans" presStyleLbl="sibTrans2D1" presStyleIdx="0" presStyleCnt="4"/>
      <dgm:spPr/>
    </dgm:pt>
    <dgm:pt modelId="{385E6D41-8364-6348-BC0D-B92BE77758AF}" type="pres">
      <dgm:prSet presAssocID="{206D2534-4844-A240-8A02-A29037515C43}" presName="connectorText" presStyleLbl="sibTrans2D1" presStyleIdx="0" presStyleCnt="4"/>
      <dgm:spPr/>
    </dgm:pt>
    <dgm:pt modelId="{FAA2ABEF-B10C-F349-B2DD-9CAC11478375}" type="pres">
      <dgm:prSet presAssocID="{1618FF88-C4BD-614A-96EF-C0341067A220}" presName="node" presStyleLbl="node1" presStyleIdx="1" presStyleCnt="4" custScaleX="53749" custScaleY="53749">
        <dgm:presLayoutVars>
          <dgm:bulletEnabled val="1"/>
        </dgm:presLayoutVars>
      </dgm:prSet>
      <dgm:spPr/>
    </dgm:pt>
    <dgm:pt modelId="{FAED2CCF-001C-D545-8B13-C782364DB8EE}" type="pres">
      <dgm:prSet presAssocID="{960C2BD0-7F43-6F4B-8AC9-E5ECD4BAB72A}" presName="sibTrans" presStyleLbl="sibTrans2D1" presStyleIdx="1" presStyleCnt="4"/>
      <dgm:spPr/>
    </dgm:pt>
    <dgm:pt modelId="{B3B4E237-E284-6049-B394-BE82637C85CF}" type="pres">
      <dgm:prSet presAssocID="{960C2BD0-7F43-6F4B-8AC9-E5ECD4BAB72A}" presName="connectorText" presStyleLbl="sibTrans2D1" presStyleIdx="1" presStyleCnt="4"/>
      <dgm:spPr/>
    </dgm:pt>
    <dgm:pt modelId="{B63BDB4B-9504-CC4C-AA86-E43CB69C4D90}" type="pres">
      <dgm:prSet presAssocID="{8D38FC76-31CC-CC4F-95F1-610D33A4AAB1}" presName="node" presStyleLbl="node1" presStyleIdx="2" presStyleCnt="4" custScaleX="52781" custScaleY="52781">
        <dgm:presLayoutVars>
          <dgm:bulletEnabled val="1"/>
        </dgm:presLayoutVars>
      </dgm:prSet>
      <dgm:spPr/>
    </dgm:pt>
    <dgm:pt modelId="{754B481E-2173-9D40-BEE5-799C10D18404}" type="pres">
      <dgm:prSet presAssocID="{460CEC1A-3B2C-434B-87A4-64E6B278CDA8}" presName="sibTrans" presStyleLbl="sibTrans2D1" presStyleIdx="2" presStyleCnt="4"/>
      <dgm:spPr/>
    </dgm:pt>
    <dgm:pt modelId="{A29FD633-8D37-C943-8E51-D1F58F2E20A3}" type="pres">
      <dgm:prSet presAssocID="{460CEC1A-3B2C-434B-87A4-64E6B278CDA8}" presName="connectorText" presStyleLbl="sibTrans2D1" presStyleIdx="2" presStyleCnt="4"/>
      <dgm:spPr/>
    </dgm:pt>
    <dgm:pt modelId="{B9D3FEB6-AA9C-024A-A79D-528D20CB3021}" type="pres">
      <dgm:prSet presAssocID="{2836B73F-A743-D44B-8201-8648FDE14DCF}" presName="node" presStyleLbl="node1" presStyleIdx="3" presStyleCnt="4" custScaleX="53515" custScaleY="53515">
        <dgm:presLayoutVars>
          <dgm:bulletEnabled val="1"/>
        </dgm:presLayoutVars>
      </dgm:prSet>
      <dgm:spPr/>
    </dgm:pt>
    <dgm:pt modelId="{6132DBBC-3D44-F24C-91A9-211342CF4C24}" type="pres">
      <dgm:prSet presAssocID="{1CD0F56E-6F80-144F-A3EC-3C7595A7F822}" presName="sibTrans" presStyleLbl="sibTrans2D1" presStyleIdx="3" presStyleCnt="4"/>
      <dgm:spPr/>
    </dgm:pt>
    <dgm:pt modelId="{8F7FBEE3-80B3-E448-9255-FF98A17C6850}" type="pres">
      <dgm:prSet presAssocID="{1CD0F56E-6F80-144F-A3EC-3C7595A7F822}" presName="connectorText" presStyleLbl="sibTrans2D1" presStyleIdx="3" presStyleCnt="4"/>
      <dgm:spPr/>
    </dgm:pt>
  </dgm:ptLst>
  <dgm:cxnLst>
    <dgm:cxn modelId="{B09BE001-3AB1-8D4B-8D92-7A0D8912B34A}" type="presOf" srcId="{460CEC1A-3B2C-434B-87A4-64E6B278CDA8}" destId="{754B481E-2173-9D40-BEE5-799C10D18404}" srcOrd="0" destOrd="0" presId="urn:microsoft.com/office/officeart/2005/8/layout/cycle2"/>
    <dgm:cxn modelId="{2FB74B0C-80A0-2F47-9F5E-2B257C0B5C1B}" srcId="{AC8DC6ED-C85A-A147-BCD3-F8451E766AAE}" destId="{D3394D11-596A-8749-8042-B1D191909DBC}" srcOrd="0" destOrd="0" parTransId="{1F4914D1-924F-EF4C-A211-C88955546E57}" sibTransId="{206D2534-4844-A240-8A02-A29037515C43}"/>
    <dgm:cxn modelId="{B7392A12-5FAB-C349-A81E-274F19D3BCB9}" type="presOf" srcId="{960C2BD0-7F43-6F4B-8AC9-E5ECD4BAB72A}" destId="{B3B4E237-E284-6049-B394-BE82637C85CF}" srcOrd="1" destOrd="0" presId="urn:microsoft.com/office/officeart/2005/8/layout/cycle2"/>
    <dgm:cxn modelId="{6435D41A-AC84-1946-932F-C8AC5F2F7C5A}" type="presOf" srcId="{206D2534-4844-A240-8A02-A29037515C43}" destId="{385E6D41-8364-6348-BC0D-B92BE77758AF}" srcOrd="1" destOrd="0" presId="urn:microsoft.com/office/officeart/2005/8/layout/cycle2"/>
    <dgm:cxn modelId="{CCFD3B1E-EE6C-8844-A54D-3A72F7C0BA08}" type="presOf" srcId="{1CD0F56E-6F80-144F-A3EC-3C7595A7F822}" destId="{8F7FBEE3-80B3-E448-9255-FF98A17C6850}" srcOrd="1" destOrd="0" presId="urn:microsoft.com/office/officeart/2005/8/layout/cycle2"/>
    <dgm:cxn modelId="{B2587F56-88C7-704E-B5FF-D0C3DE398D3D}" type="presOf" srcId="{AC8DC6ED-C85A-A147-BCD3-F8451E766AAE}" destId="{C0588621-A61C-9346-A9E6-F4CDD1F2C27C}" srcOrd="0" destOrd="0" presId="urn:microsoft.com/office/officeart/2005/8/layout/cycle2"/>
    <dgm:cxn modelId="{861F4171-E20A-8C40-8794-DB3D6642C407}" type="presOf" srcId="{1618FF88-C4BD-614A-96EF-C0341067A220}" destId="{FAA2ABEF-B10C-F349-B2DD-9CAC11478375}" srcOrd="0" destOrd="0" presId="urn:microsoft.com/office/officeart/2005/8/layout/cycle2"/>
    <dgm:cxn modelId="{D722B993-AD3C-114D-B270-70857B3DDBF2}" srcId="{AC8DC6ED-C85A-A147-BCD3-F8451E766AAE}" destId="{1618FF88-C4BD-614A-96EF-C0341067A220}" srcOrd="1" destOrd="0" parTransId="{AE7375EA-5817-5244-AA2B-15D47A9F6DC2}" sibTransId="{960C2BD0-7F43-6F4B-8AC9-E5ECD4BAB72A}"/>
    <dgm:cxn modelId="{BE0A8A9E-4728-E449-A960-E978D83BB85E}" type="presOf" srcId="{2836B73F-A743-D44B-8201-8648FDE14DCF}" destId="{B9D3FEB6-AA9C-024A-A79D-528D20CB3021}" srcOrd="0" destOrd="0" presId="urn:microsoft.com/office/officeart/2005/8/layout/cycle2"/>
    <dgm:cxn modelId="{422C9DAE-8029-3D4C-BA64-65F7C83A5C0C}" type="presOf" srcId="{460CEC1A-3B2C-434B-87A4-64E6B278CDA8}" destId="{A29FD633-8D37-C943-8E51-D1F58F2E20A3}" srcOrd="1" destOrd="0" presId="urn:microsoft.com/office/officeart/2005/8/layout/cycle2"/>
    <dgm:cxn modelId="{18BB96AF-242B-7844-BCCC-2B75703B8D23}" type="presOf" srcId="{1CD0F56E-6F80-144F-A3EC-3C7595A7F822}" destId="{6132DBBC-3D44-F24C-91A9-211342CF4C24}" srcOrd="0" destOrd="0" presId="urn:microsoft.com/office/officeart/2005/8/layout/cycle2"/>
    <dgm:cxn modelId="{24171BB8-E9EB-BD4C-BB8D-C8C717BDBEBC}" type="presOf" srcId="{960C2BD0-7F43-6F4B-8AC9-E5ECD4BAB72A}" destId="{FAED2CCF-001C-D545-8B13-C782364DB8EE}" srcOrd="0" destOrd="0" presId="urn:microsoft.com/office/officeart/2005/8/layout/cycle2"/>
    <dgm:cxn modelId="{023320CE-C8FB-7940-9FBB-5F5682F56481}" srcId="{AC8DC6ED-C85A-A147-BCD3-F8451E766AAE}" destId="{2836B73F-A743-D44B-8201-8648FDE14DCF}" srcOrd="3" destOrd="0" parTransId="{869F350A-23DD-0048-8310-4942C718604F}" sibTransId="{1CD0F56E-6F80-144F-A3EC-3C7595A7F822}"/>
    <dgm:cxn modelId="{A02BAECF-18A4-8040-B3F9-C523EBCDA12F}" type="presOf" srcId="{D3394D11-596A-8749-8042-B1D191909DBC}" destId="{036F4EC9-9FFB-2847-B55B-F4C32895B3BC}" srcOrd="0" destOrd="0" presId="urn:microsoft.com/office/officeart/2005/8/layout/cycle2"/>
    <dgm:cxn modelId="{5D4550D6-767E-924D-A1AB-2648E73CE94B}" type="presOf" srcId="{8D38FC76-31CC-CC4F-95F1-610D33A4AAB1}" destId="{B63BDB4B-9504-CC4C-AA86-E43CB69C4D90}" srcOrd="0" destOrd="0" presId="urn:microsoft.com/office/officeart/2005/8/layout/cycle2"/>
    <dgm:cxn modelId="{0330ABDC-BBE2-A74B-89D2-8CDC26950606}" srcId="{AC8DC6ED-C85A-A147-BCD3-F8451E766AAE}" destId="{8D38FC76-31CC-CC4F-95F1-610D33A4AAB1}" srcOrd="2" destOrd="0" parTransId="{E0B2174C-FF0B-2945-A506-E92620228256}" sibTransId="{460CEC1A-3B2C-434B-87A4-64E6B278CDA8}"/>
    <dgm:cxn modelId="{C95E06E5-13AB-364E-B284-B87AF4CE69D0}" type="presOf" srcId="{206D2534-4844-A240-8A02-A29037515C43}" destId="{F5325599-80C1-B340-A916-C6752B70DE32}" srcOrd="0" destOrd="0" presId="urn:microsoft.com/office/officeart/2005/8/layout/cycle2"/>
    <dgm:cxn modelId="{0118EDF8-F304-E34A-BCAC-E85A7B5E8BCD}" type="presParOf" srcId="{C0588621-A61C-9346-A9E6-F4CDD1F2C27C}" destId="{036F4EC9-9FFB-2847-B55B-F4C32895B3BC}" srcOrd="0" destOrd="0" presId="urn:microsoft.com/office/officeart/2005/8/layout/cycle2"/>
    <dgm:cxn modelId="{2C2F6CF7-7BDD-3448-9445-564B60714548}" type="presParOf" srcId="{C0588621-A61C-9346-A9E6-F4CDD1F2C27C}" destId="{F5325599-80C1-B340-A916-C6752B70DE32}" srcOrd="1" destOrd="0" presId="urn:microsoft.com/office/officeart/2005/8/layout/cycle2"/>
    <dgm:cxn modelId="{3FD16879-C58A-8C45-BF40-BFBD567D7B4D}" type="presParOf" srcId="{F5325599-80C1-B340-A916-C6752B70DE32}" destId="{385E6D41-8364-6348-BC0D-B92BE77758AF}" srcOrd="0" destOrd="0" presId="urn:microsoft.com/office/officeart/2005/8/layout/cycle2"/>
    <dgm:cxn modelId="{DB75E608-1099-2C47-A0CC-B3F9C7C72566}" type="presParOf" srcId="{C0588621-A61C-9346-A9E6-F4CDD1F2C27C}" destId="{FAA2ABEF-B10C-F349-B2DD-9CAC11478375}" srcOrd="2" destOrd="0" presId="urn:microsoft.com/office/officeart/2005/8/layout/cycle2"/>
    <dgm:cxn modelId="{72F066ED-0856-7D4D-A9D2-9B12E2BC39D1}" type="presParOf" srcId="{C0588621-A61C-9346-A9E6-F4CDD1F2C27C}" destId="{FAED2CCF-001C-D545-8B13-C782364DB8EE}" srcOrd="3" destOrd="0" presId="urn:microsoft.com/office/officeart/2005/8/layout/cycle2"/>
    <dgm:cxn modelId="{01CD0287-0684-0742-A59C-B0774EE2BF9E}" type="presParOf" srcId="{FAED2CCF-001C-D545-8B13-C782364DB8EE}" destId="{B3B4E237-E284-6049-B394-BE82637C85CF}" srcOrd="0" destOrd="0" presId="urn:microsoft.com/office/officeart/2005/8/layout/cycle2"/>
    <dgm:cxn modelId="{7F2E3C8F-F6CF-E246-9130-4156F8ACC69D}" type="presParOf" srcId="{C0588621-A61C-9346-A9E6-F4CDD1F2C27C}" destId="{B63BDB4B-9504-CC4C-AA86-E43CB69C4D90}" srcOrd="4" destOrd="0" presId="urn:microsoft.com/office/officeart/2005/8/layout/cycle2"/>
    <dgm:cxn modelId="{4173574E-0258-CE47-A772-78C47429D230}" type="presParOf" srcId="{C0588621-A61C-9346-A9E6-F4CDD1F2C27C}" destId="{754B481E-2173-9D40-BEE5-799C10D18404}" srcOrd="5" destOrd="0" presId="urn:microsoft.com/office/officeart/2005/8/layout/cycle2"/>
    <dgm:cxn modelId="{322E631F-5575-4144-AE6C-7909B9E1DF54}" type="presParOf" srcId="{754B481E-2173-9D40-BEE5-799C10D18404}" destId="{A29FD633-8D37-C943-8E51-D1F58F2E20A3}" srcOrd="0" destOrd="0" presId="urn:microsoft.com/office/officeart/2005/8/layout/cycle2"/>
    <dgm:cxn modelId="{224F29CE-20EB-FF45-B364-FB224822A01A}" type="presParOf" srcId="{C0588621-A61C-9346-A9E6-F4CDD1F2C27C}" destId="{B9D3FEB6-AA9C-024A-A79D-528D20CB3021}" srcOrd="6" destOrd="0" presId="urn:microsoft.com/office/officeart/2005/8/layout/cycle2"/>
    <dgm:cxn modelId="{D313533A-9575-4044-8013-BA945404FF38}" type="presParOf" srcId="{C0588621-A61C-9346-A9E6-F4CDD1F2C27C}" destId="{6132DBBC-3D44-F24C-91A9-211342CF4C24}" srcOrd="7" destOrd="0" presId="urn:microsoft.com/office/officeart/2005/8/layout/cycle2"/>
    <dgm:cxn modelId="{B6CEC2AD-2456-354B-9F5C-C559FA579501}" type="presParOf" srcId="{6132DBBC-3D44-F24C-91A9-211342CF4C24}" destId="{8F7FBEE3-80B3-E448-9255-FF98A17C6850}" srcOrd="0" destOrd="0" presId="urn:microsoft.com/office/officeart/2005/8/layout/cycle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6F4EC9-9FFB-2847-B55B-F4C32895B3BC}">
      <dsp:nvSpPr>
        <dsp:cNvPr id="0" name=""/>
        <dsp:cNvSpPr/>
      </dsp:nvSpPr>
      <dsp:spPr>
        <a:xfrm>
          <a:off x="7011928" y="3068"/>
          <a:ext cx="3189723" cy="318972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610" tIns="54610" rIns="54610" bIns="54610" numCol="1" spcCol="1270" anchor="ctr" anchorCtr="0">
          <a:noAutofit/>
        </a:bodyPr>
        <a:lstStyle/>
        <a:p>
          <a:pPr marL="0" lvl="0" indent="0" algn="ctr" defTabSz="1911350">
            <a:lnSpc>
              <a:spcPct val="90000"/>
            </a:lnSpc>
            <a:spcBef>
              <a:spcPct val="0"/>
            </a:spcBef>
            <a:spcAft>
              <a:spcPct val="35000"/>
            </a:spcAft>
            <a:buNone/>
          </a:pPr>
          <a:r>
            <a:rPr kumimoji="1" lang="ja-JP" altLang="en-US" sz="4300" kern="1200"/>
            <a:t>飼料用トウモロコシ（</a:t>
          </a:r>
          <a:r>
            <a:rPr kumimoji="1" lang="ja-JP" altLang="en-US" sz="4300" kern="1200">
              <a:solidFill>
                <a:srgbClr val="FF0000"/>
              </a:solidFill>
            </a:rPr>
            <a:t>牧草</a:t>
          </a:r>
          <a:r>
            <a:rPr kumimoji="1" lang="ja-JP" altLang="en-US" sz="4300" kern="1200"/>
            <a:t>）</a:t>
          </a:r>
        </a:p>
      </dsp:txBody>
      <dsp:txXfrm>
        <a:off x="7479052" y="470192"/>
        <a:ext cx="2255475" cy="2255475"/>
      </dsp:txXfrm>
    </dsp:sp>
    <dsp:sp modelId="{F5325599-80C1-B340-A916-C6752B70DE32}">
      <dsp:nvSpPr>
        <dsp:cNvPr id="0" name=""/>
        <dsp:cNvSpPr/>
      </dsp:nvSpPr>
      <dsp:spPr>
        <a:xfrm rot="2160000">
          <a:off x="10100936" y="2453397"/>
          <a:ext cx="848327" cy="10765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555750">
            <a:lnSpc>
              <a:spcPct val="90000"/>
            </a:lnSpc>
            <a:spcBef>
              <a:spcPct val="0"/>
            </a:spcBef>
            <a:spcAft>
              <a:spcPct val="35000"/>
            </a:spcAft>
            <a:buNone/>
          </a:pPr>
          <a:endParaRPr kumimoji="1" lang="ja-JP" altLang="en-US" sz="3500" kern="1200"/>
        </a:p>
      </dsp:txBody>
      <dsp:txXfrm>
        <a:off x="10125238" y="2593908"/>
        <a:ext cx="593829" cy="645919"/>
      </dsp:txXfrm>
    </dsp:sp>
    <dsp:sp modelId="{FAA2ABEF-B10C-F349-B2DD-9CAC11478375}">
      <dsp:nvSpPr>
        <dsp:cNvPr id="0" name=""/>
        <dsp:cNvSpPr/>
      </dsp:nvSpPr>
      <dsp:spPr>
        <a:xfrm>
          <a:off x="10887396" y="2818760"/>
          <a:ext cx="3189723" cy="318972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610" tIns="54610" rIns="54610" bIns="54610" numCol="1" spcCol="1270" anchor="ctr" anchorCtr="0">
          <a:noAutofit/>
        </a:bodyPr>
        <a:lstStyle/>
        <a:p>
          <a:pPr marL="0" lvl="0" indent="0" algn="ctr" defTabSz="1911350">
            <a:lnSpc>
              <a:spcPct val="90000"/>
            </a:lnSpc>
            <a:spcBef>
              <a:spcPct val="0"/>
            </a:spcBef>
            <a:spcAft>
              <a:spcPct val="35000"/>
            </a:spcAft>
            <a:buNone/>
          </a:pPr>
          <a:r>
            <a:rPr kumimoji="1" lang="ja-JP" altLang="en-US" sz="4300" kern="1200">
              <a:solidFill>
                <a:schemeClr val="bg1"/>
              </a:solidFill>
            </a:rPr>
            <a:t>大豆</a:t>
          </a:r>
          <a:br>
            <a:rPr kumimoji="1" lang="en-US" altLang="ja-JP" sz="4300" kern="1200" dirty="0">
              <a:solidFill>
                <a:srgbClr val="FF0000"/>
              </a:solidFill>
            </a:rPr>
          </a:br>
          <a:r>
            <a:rPr kumimoji="1" lang="ja-JP" altLang="en-US" sz="4300" kern="1200"/>
            <a:t>（</a:t>
          </a:r>
          <a:r>
            <a:rPr kumimoji="1" lang="ja-JP" altLang="en-US" sz="4300" kern="1200">
              <a:solidFill>
                <a:srgbClr val="FF0000"/>
              </a:solidFill>
            </a:rPr>
            <a:t>加工用トマト</a:t>
          </a:r>
          <a:r>
            <a:rPr kumimoji="1" lang="ja-JP" altLang="en-US" sz="4300" kern="1200"/>
            <a:t>）</a:t>
          </a:r>
          <a:endParaRPr kumimoji="1" lang="ja-JP" altLang="en-US" sz="4300" kern="1200">
            <a:solidFill>
              <a:srgbClr val="FF0000"/>
            </a:solidFill>
          </a:endParaRPr>
        </a:p>
      </dsp:txBody>
      <dsp:txXfrm>
        <a:off x="11354520" y="3285884"/>
        <a:ext cx="2255475" cy="2255475"/>
      </dsp:txXfrm>
    </dsp:sp>
    <dsp:sp modelId="{FAED2CCF-001C-D545-8B13-C782364DB8EE}">
      <dsp:nvSpPr>
        <dsp:cNvPr id="0" name=""/>
        <dsp:cNvSpPr/>
      </dsp:nvSpPr>
      <dsp:spPr>
        <a:xfrm rot="6480000">
          <a:off x="11325364" y="6130465"/>
          <a:ext cx="848327" cy="10765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555750">
            <a:lnSpc>
              <a:spcPct val="90000"/>
            </a:lnSpc>
            <a:spcBef>
              <a:spcPct val="0"/>
            </a:spcBef>
            <a:spcAft>
              <a:spcPct val="35000"/>
            </a:spcAft>
            <a:buNone/>
          </a:pPr>
          <a:endParaRPr kumimoji="1" lang="ja-JP" altLang="en-US" sz="3500" kern="1200"/>
        </a:p>
      </dsp:txBody>
      <dsp:txXfrm rot="10800000">
        <a:off x="11491935" y="6224750"/>
        <a:ext cx="593829" cy="645919"/>
      </dsp:txXfrm>
    </dsp:sp>
    <dsp:sp modelId="{B63BDB4B-9504-CC4C-AA86-E43CB69C4D90}">
      <dsp:nvSpPr>
        <dsp:cNvPr id="0" name=""/>
        <dsp:cNvSpPr/>
      </dsp:nvSpPr>
      <dsp:spPr>
        <a:xfrm>
          <a:off x="9407099" y="7374646"/>
          <a:ext cx="3189723" cy="318972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610" tIns="54610" rIns="54610" bIns="54610" numCol="1" spcCol="1270" anchor="ctr" anchorCtr="0">
          <a:noAutofit/>
        </a:bodyPr>
        <a:lstStyle/>
        <a:p>
          <a:pPr marL="0" lvl="0" indent="0" algn="ctr" defTabSz="1911350">
            <a:lnSpc>
              <a:spcPct val="90000"/>
            </a:lnSpc>
            <a:spcBef>
              <a:spcPct val="0"/>
            </a:spcBef>
            <a:spcAft>
              <a:spcPct val="35000"/>
            </a:spcAft>
            <a:buNone/>
          </a:pPr>
          <a:r>
            <a:rPr kumimoji="1" lang="ja-JP" altLang="en-US" sz="4300" kern="1200"/>
            <a:t>ジャガイモ</a:t>
          </a:r>
        </a:p>
      </dsp:txBody>
      <dsp:txXfrm>
        <a:off x="9874223" y="7841770"/>
        <a:ext cx="2255475" cy="2255475"/>
      </dsp:txXfrm>
    </dsp:sp>
    <dsp:sp modelId="{754B481E-2173-9D40-BEE5-799C10D18404}">
      <dsp:nvSpPr>
        <dsp:cNvPr id="0" name=""/>
        <dsp:cNvSpPr/>
      </dsp:nvSpPr>
      <dsp:spPr>
        <a:xfrm rot="10800000">
          <a:off x="8206635" y="8431242"/>
          <a:ext cx="848327" cy="10765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555750">
            <a:lnSpc>
              <a:spcPct val="90000"/>
            </a:lnSpc>
            <a:spcBef>
              <a:spcPct val="0"/>
            </a:spcBef>
            <a:spcAft>
              <a:spcPct val="35000"/>
            </a:spcAft>
            <a:buNone/>
          </a:pPr>
          <a:endParaRPr kumimoji="1" lang="ja-JP" altLang="en-US" sz="3500" kern="1200"/>
        </a:p>
      </dsp:txBody>
      <dsp:txXfrm rot="10800000">
        <a:off x="8461133" y="8646548"/>
        <a:ext cx="593829" cy="645919"/>
      </dsp:txXfrm>
    </dsp:sp>
    <dsp:sp modelId="{B9D3FEB6-AA9C-024A-A79D-528D20CB3021}">
      <dsp:nvSpPr>
        <dsp:cNvPr id="0" name=""/>
        <dsp:cNvSpPr/>
      </dsp:nvSpPr>
      <dsp:spPr>
        <a:xfrm>
          <a:off x="4616757" y="7374646"/>
          <a:ext cx="3189723" cy="318972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610" tIns="54610" rIns="54610" bIns="54610" numCol="1" spcCol="1270" anchor="ctr" anchorCtr="0">
          <a:noAutofit/>
        </a:bodyPr>
        <a:lstStyle/>
        <a:p>
          <a:pPr marL="0" lvl="0" indent="0" algn="ctr" defTabSz="1911350">
            <a:lnSpc>
              <a:spcPct val="90000"/>
            </a:lnSpc>
            <a:spcBef>
              <a:spcPct val="0"/>
            </a:spcBef>
            <a:spcAft>
              <a:spcPct val="35000"/>
            </a:spcAft>
            <a:buNone/>
          </a:pPr>
          <a:r>
            <a:rPr kumimoji="1" lang="ja-JP" altLang="en-US" sz="4300" kern="1200"/>
            <a:t>小麦</a:t>
          </a:r>
        </a:p>
      </dsp:txBody>
      <dsp:txXfrm>
        <a:off x="5083881" y="7841770"/>
        <a:ext cx="2255475" cy="2255475"/>
      </dsp:txXfrm>
    </dsp:sp>
    <dsp:sp modelId="{6132DBBC-3D44-F24C-91A9-211342CF4C24}">
      <dsp:nvSpPr>
        <dsp:cNvPr id="0" name=""/>
        <dsp:cNvSpPr/>
      </dsp:nvSpPr>
      <dsp:spPr>
        <a:xfrm rot="15120000">
          <a:off x="5054725" y="6176133"/>
          <a:ext cx="848327" cy="10765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555750">
            <a:lnSpc>
              <a:spcPct val="90000"/>
            </a:lnSpc>
            <a:spcBef>
              <a:spcPct val="0"/>
            </a:spcBef>
            <a:spcAft>
              <a:spcPct val="35000"/>
            </a:spcAft>
            <a:buNone/>
          </a:pPr>
          <a:endParaRPr kumimoji="1" lang="ja-JP" altLang="en-US" sz="3500" kern="1200"/>
        </a:p>
      </dsp:txBody>
      <dsp:txXfrm rot="10800000">
        <a:off x="5221296" y="6512460"/>
        <a:ext cx="593829" cy="645919"/>
      </dsp:txXfrm>
    </dsp:sp>
    <dsp:sp modelId="{88E5469E-24B0-D64A-AF7D-41BD08A65905}">
      <dsp:nvSpPr>
        <dsp:cNvPr id="0" name=""/>
        <dsp:cNvSpPr/>
      </dsp:nvSpPr>
      <dsp:spPr>
        <a:xfrm>
          <a:off x="3136460" y="2818760"/>
          <a:ext cx="3189723" cy="318972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610" tIns="54610" rIns="54610" bIns="54610" numCol="1" spcCol="1270" anchor="ctr" anchorCtr="0">
          <a:noAutofit/>
        </a:bodyPr>
        <a:lstStyle/>
        <a:p>
          <a:pPr marL="0" lvl="0" indent="0" algn="ctr" defTabSz="1911350">
            <a:lnSpc>
              <a:spcPct val="90000"/>
            </a:lnSpc>
            <a:spcBef>
              <a:spcPct val="0"/>
            </a:spcBef>
            <a:spcAft>
              <a:spcPct val="35000"/>
            </a:spcAft>
            <a:buNone/>
          </a:pPr>
          <a:r>
            <a:rPr kumimoji="1" lang="ja-JP" altLang="en-US" sz="4300" kern="1200">
              <a:solidFill>
                <a:srgbClr val="FF0000"/>
              </a:solidFill>
            </a:rPr>
            <a:t>高収益作物</a:t>
          </a:r>
        </a:p>
      </dsp:txBody>
      <dsp:txXfrm>
        <a:off x="3603584" y="3285884"/>
        <a:ext cx="2255475" cy="2255475"/>
      </dsp:txXfrm>
    </dsp:sp>
    <dsp:sp modelId="{20C7D19E-B7E4-224A-A59E-A175608DB4DB}">
      <dsp:nvSpPr>
        <dsp:cNvPr id="0" name=""/>
        <dsp:cNvSpPr/>
      </dsp:nvSpPr>
      <dsp:spPr>
        <a:xfrm rot="19440000">
          <a:off x="6225468" y="2481622"/>
          <a:ext cx="848327" cy="10765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555750">
            <a:lnSpc>
              <a:spcPct val="90000"/>
            </a:lnSpc>
            <a:spcBef>
              <a:spcPct val="0"/>
            </a:spcBef>
            <a:spcAft>
              <a:spcPct val="35000"/>
            </a:spcAft>
            <a:buNone/>
          </a:pPr>
          <a:endParaRPr kumimoji="1" lang="ja-JP" altLang="en-US" sz="3500" kern="1200"/>
        </a:p>
      </dsp:txBody>
      <dsp:txXfrm>
        <a:off x="6249770" y="2771723"/>
        <a:ext cx="593829" cy="6459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6F4EC9-9FFB-2847-B55B-F4C32895B3BC}">
      <dsp:nvSpPr>
        <dsp:cNvPr id="0" name=""/>
        <dsp:cNvSpPr/>
      </dsp:nvSpPr>
      <dsp:spPr>
        <a:xfrm>
          <a:off x="6713472" y="938138"/>
          <a:ext cx="1417871" cy="1417871"/>
        </a:xfrm>
        <a:prstGeom prst="ellipse">
          <a:avLst/>
        </a:prstGeom>
        <a:solidFill>
          <a:srgbClr val="FD6DB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2667000">
            <a:lnSpc>
              <a:spcPct val="90000"/>
            </a:lnSpc>
            <a:spcBef>
              <a:spcPct val="0"/>
            </a:spcBef>
            <a:spcAft>
              <a:spcPct val="35000"/>
            </a:spcAft>
            <a:buNone/>
          </a:pPr>
          <a:r>
            <a:rPr kumimoji="1" lang="en-US" altLang="ja-JP" sz="6000" kern="1200" dirty="0"/>
            <a:t>P</a:t>
          </a:r>
          <a:endParaRPr kumimoji="1" lang="ja-JP" altLang="en-US" sz="6000" kern="1200"/>
        </a:p>
      </dsp:txBody>
      <dsp:txXfrm>
        <a:off x="6921114" y="1145780"/>
        <a:ext cx="1002587" cy="1002587"/>
      </dsp:txXfrm>
    </dsp:sp>
    <dsp:sp modelId="{F5325599-80C1-B340-A916-C6752B70DE32}">
      <dsp:nvSpPr>
        <dsp:cNvPr id="0" name=""/>
        <dsp:cNvSpPr/>
      </dsp:nvSpPr>
      <dsp:spPr>
        <a:xfrm rot="2700000">
          <a:off x="8123831" y="2579838"/>
          <a:ext cx="1360791" cy="89811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89100">
            <a:lnSpc>
              <a:spcPct val="90000"/>
            </a:lnSpc>
            <a:spcBef>
              <a:spcPct val="0"/>
            </a:spcBef>
            <a:spcAft>
              <a:spcPct val="35000"/>
            </a:spcAft>
            <a:buNone/>
          </a:pPr>
          <a:endParaRPr kumimoji="1" lang="ja-JP" altLang="en-US" sz="3800" kern="1200"/>
        </a:p>
      </dsp:txBody>
      <dsp:txXfrm>
        <a:off x="8163289" y="2664201"/>
        <a:ext cx="1091358" cy="538867"/>
      </dsp:txXfrm>
    </dsp:sp>
    <dsp:sp modelId="{FAA2ABEF-B10C-F349-B2DD-9CAC11478375}">
      <dsp:nvSpPr>
        <dsp:cNvPr id="0" name=""/>
        <dsp:cNvSpPr/>
      </dsp:nvSpPr>
      <dsp:spPr>
        <a:xfrm>
          <a:off x="9529756" y="3754423"/>
          <a:ext cx="1430298" cy="1430298"/>
        </a:xfrm>
        <a:prstGeom prst="ellipse">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2667000">
            <a:lnSpc>
              <a:spcPct val="90000"/>
            </a:lnSpc>
            <a:spcBef>
              <a:spcPct val="0"/>
            </a:spcBef>
            <a:spcAft>
              <a:spcPct val="35000"/>
            </a:spcAft>
            <a:buNone/>
          </a:pPr>
          <a:r>
            <a:rPr kumimoji="1" lang="en-US" altLang="ja-JP" sz="6000" kern="1200" dirty="0"/>
            <a:t>D</a:t>
          </a:r>
          <a:endParaRPr kumimoji="1" lang="ja-JP" altLang="en-US" sz="6000" kern="1200"/>
        </a:p>
      </dsp:txBody>
      <dsp:txXfrm>
        <a:off x="9739218" y="3963885"/>
        <a:ext cx="1011374" cy="1011374"/>
      </dsp:txXfrm>
    </dsp:sp>
    <dsp:sp modelId="{FAED2CCF-001C-D545-8B13-C782364DB8EE}">
      <dsp:nvSpPr>
        <dsp:cNvPr id="0" name=""/>
        <dsp:cNvSpPr/>
      </dsp:nvSpPr>
      <dsp:spPr>
        <a:xfrm rot="8100000">
          <a:off x="8174244" y="5409016"/>
          <a:ext cx="1364324" cy="89811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89100">
            <a:lnSpc>
              <a:spcPct val="90000"/>
            </a:lnSpc>
            <a:spcBef>
              <a:spcPct val="0"/>
            </a:spcBef>
            <a:spcAft>
              <a:spcPct val="35000"/>
            </a:spcAft>
            <a:buNone/>
          </a:pPr>
          <a:endParaRPr kumimoji="1" lang="ja-JP" altLang="en-US" sz="3800" kern="1200"/>
        </a:p>
      </dsp:txBody>
      <dsp:txXfrm rot="10800000">
        <a:off x="8404219" y="5493379"/>
        <a:ext cx="1094891" cy="538867"/>
      </dsp:txXfrm>
    </dsp:sp>
    <dsp:sp modelId="{B63BDB4B-9504-CC4C-AA86-E43CB69C4D90}">
      <dsp:nvSpPr>
        <dsp:cNvPr id="0" name=""/>
        <dsp:cNvSpPr/>
      </dsp:nvSpPr>
      <dsp:spPr>
        <a:xfrm>
          <a:off x="6720138" y="6589801"/>
          <a:ext cx="1404539" cy="140453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2667000">
            <a:lnSpc>
              <a:spcPct val="90000"/>
            </a:lnSpc>
            <a:spcBef>
              <a:spcPct val="0"/>
            </a:spcBef>
            <a:spcAft>
              <a:spcPct val="35000"/>
            </a:spcAft>
            <a:buNone/>
          </a:pPr>
          <a:r>
            <a:rPr kumimoji="1" lang="en-US" altLang="ja-JP" sz="6000" kern="1200" dirty="0"/>
            <a:t>C</a:t>
          </a:r>
          <a:endParaRPr kumimoji="1" lang="ja-JP" altLang="en-US" sz="6000" kern="1200"/>
        </a:p>
      </dsp:txBody>
      <dsp:txXfrm>
        <a:off x="6925828" y="6795491"/>
        <a:ext cx="993159" cy="993159"/>
      </dsp:txXfrm>
    </dsp:sp>
    <dsp:sp modelId="{754B481E-2173-9D40-BEE5-799C10D18404}">
      <dsp:nvSpPr>
        <dsp:cNvPr id="0" name=""/>
        <dsp:cNvSpPr/>
      </dsp:nvSpPr>
      <dsp:spPr>
        <a:xfrm rot="13500000">
          <a:off x="5358960" y="5462555"/>
          <a:ext cx="1365974" cy="89811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89100">
            <a:lnSpc>
              <a:spcPct val="90000"/>
            </a:lnSpc>
            <a:spcBef>
              <a:spcPct val="0"/>
            </a:spcBef>
            <a:spcAft>
              <a:spcPct val="35000"/>
            </a:spcAft>
            <a:buNone/>
          </a:pPr>
          <a:endParaRPr kumimoji="1" lang="ja-JP" altLang="en-US" sz="3800" kern="1200"/>
        </a:p>
      </dsp:txBody>
      <dsp:txXfrm rot="10800000">
        <a:off x="5588935" y="5737436"/>
        <a:ext cx="1096541" cy="538867"/>
      </dsp:txXfrm>
    </dsp:sp>
    <dsp:sp modelId="{B9D3FEB6-AA9C-024A-A79D-528D20CB3021}">
      <dsp:nvSpPr>
        <dsp:cNvPr id="0" name=""/>
        <dsp:cNvSpPr/>
      </dsp:nvSpPr>
      <dsp:spPr>
        <a:xfrm>
          <a:off x="3887873" y="3757536"/>
          <a:ext cx="1424071" cy="1424071"/>
        </a:xfrm>
        <a:prstGeom prst="ellipse">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2667000">
            <a:lnSpc>
              <a:spcPct val="90000"/>
            </a:lnSpc>
            <a:spcBef>
              <a:spcPct val="0"/>
            </a:spcBef>
            <a:spcAft>
              <a:spcPct val="35000"/>
            </a:spcAft>
            <a:buNone/>
          </a:pPr>
          <a:r>
            <a:rPr kumimoji="1" lang="en-US" altLang="ja-JP" sz="6000" kern="1200" dirty="0"/>
            <a:t>A</a:t>
          </a:r>
          <a:endParaRPr kumimoji="1" lang="ja-JP" altLang="en-US" sz="6000" kern="1200"/>
        </a:p>
      </dsp:txBody>
      <dsp:txXfrm>
        <a:off x="4096423" y="3966086"/>
        <a:ext cx="1006971" cy="1006971"/>
      </dsp:txXfrm>
    </dsp:sp>
    <dsp:sp modelId="{6132DBBC-3D44-F24C-91A9-211342CF4C24}">
      <dsp:nvSpPr>
        <dsp:cNvPr id="0" name=""/>
        <dsp:cNvSpPr/>
      </dsp:nvSpPr>
      <dsp:spPr>
        <a:xfrm rot="18900000">
          <a:off x="5303768" y="2635437"/>
          <a:ext cx="1362441" cy="89811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89100">
            <a:lnSpc>
              <a:spcPct val="90000"/>
            </a:lnSpc>
            <a:spcBef>
              <a:spcPct val="0"/>
            </a:spcBef>
            <a:spcAft>
              <a:spcPct val="35000"/>
            </a:spcAft>
            <a:buNone/>
          </a:pPr>
          <a:endParaRPr kumimoji="1" lang="ja-JP" altLang="en-US" sz="3800" kern="1200"/>
        </a:p>
      </dsp:txBody>
      <dsp:txXfrm>
        <a:off x="5343226" y="2910318"/>
        <a:ext cx="1093008" cy="538867"/>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Lato Light"/>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Lato Light"/>
              </a:defRPr>
            </a:lvl1pPr>
          </a:lstStyle>
          <a:p>
            <a:fld id="{EFC10EE1-B198-C942-8235-326C972CBB30}" type="datetimeFigureOut">
              <a:rPr lang="en-US" smtClean="0"/>
              <a:pPr/>
              <a:t>7/10/21</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Lato Light"/>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Lato Light"/>
              </a:defRPr>
            </a:lvl1pPr>
          </a:lstStyle>
          <a:p>
            <a:fld id="{006BE02D-20C0-F840-AFAC-BEA99C74FDC2}" type="slidenum">
              <a:rPr lang="en-US" smtClean="0"/>
              <a:pPr/>
              <a:t>‹#›</a:t>
            </a:fld>
            <a:endParaRPr lang="en-US" dirty="0"/>
          </a:p>
        </p:txBody>
      </p:sp>
    </p:spTree>
    <p:extLst>
      <p:ext uri="{BB962C8B-B14F-4D97-AF65-F5344CB8AC3E}">
        <p14:creationId xmlns:p14="http://schemas.microsoft.com/office/powerpoint/2010/main" val="3463289142"/>
      </p:ext>
    </p:extLst>
  </p:cSld>
  <p:clrMap bg1="lt1" tx1="dk1" bg2="lt2" tx2="dk2" accent1="accent1" accent2="accent2" accent3="accent3" accent4="accent4" accent5="accent5" accent6="accent6" hlink="hlink" folHlink="folHlink"/>
  <p:notesStyle>
    <a:lvl1pPr marL="0" algn="l" defTabSz="914217" rtl="0" eaLnBrk="1" latinLnBrk="0" hangingPunct="1">
      <a:defRPr sz="2400" kern="1200">
        <a:solidFill>
          <a:schemeClr val="tx1"/>
        </a:solidFill>
        <a:latin typeface="Lato Light"/>
        <a:ea typeface="+mn-ea"/>
        <a:cs typeface="+mn-cs"/>
      </a:defRPr>
    </a:lvl1pPr>
    <a:lvl2pPr marL="914217" algn="l" defTabSz="914217" rtl="0" eaLnBrk="1" latinLnBrk="0" hangingPunct="1">
      <a:defRPr sz="2400" kern="1200">
        <a:solidFill>
          <a:schemeClr val="tx1"/>
        </a:solidFill>
        <a:latin typeface="Lato Light"/>
        <a:ea typeface="+mn-ea"/>
        <a:cs typeface="+mn-cs"/>
      </a:defRPr>
    </a:lvl2pPr>
    <a:lvl3pPr marL="1828434" algn="l" defTabSz="914217" rtl="0" eaLnBrk="1" latinLnBrk="0" hangingPunct="1">
      <a:defRPr sz="2400" kern="1200">
        <a:solidFill>
          <a:schemeClr val="tx1"/>
        </a:solidFill>
        <a:latin typeface="Lato Light"/>
        <a:ea typeface="+mn-ea"/>
        <a:cs typeface="+mn-cs"/>
      </a:defRPr>
    </a:lvl3pPr>
    <a:lvl4pPr marL="2742651" algn="l" defTabSz="914217" rtl="0" eaLnBrk="1" latinLnBrk="0" hangingPunct="1">
      <a:defRPr sz="2400" kern="1200">
        <a:solidFill>
          <a:schemeClr val="tx1"/>
        </a:solidFill>
        <a:latin typeface="Lato Light"/>
        <a:ea typeface="+mn-ea"/>
        <a:cs typeface="+mn-cs"/>
      </a:defRPr>
    </a:lvl4pPr>
    <a:lvl5pPr marL="3656868" algn="l" defTabSz="914217" rtl="0" eaLnBrk="1" latinLnBrk="0" hangingPunct="1">
      <a:defRPr sz="2400" kern="1200">
        <a:solidFill>
          <a:schemeClr val="tx1"/>
        </a:solidFill>
        <a:latin typeface="Lato Light"/>
        <a:ea typeface="+mn-ea"/>
        <a:cs typeface="+mn-cs"/>
      </a:defRPr>
    </a:lvl5pPr>
    <a:lvl6pPr marL="4571086" algn="l" defTabSz="914217" rtl="0" eaLnBrk="1" latinLnBrk="0" hangingPunct="1">
      <a:defRPr sz="2400" kern="1200">
        <a:solidFill>
          <a:schemeClr val="tx1"/>
        </a:solidFill>
        <a:latin typeface="+mn-lt"/>
        <a:ea typeface="+mn-ea"/>
        <a:cs typeface="+mn-cs"/>
      </a:defRPr>
    </a:lvl6pPr>
    <a:lvl7pPr marL="5485303" algn="l" defTabSz="914217" rtl="0" eaLnBrk="1" latinLnBrk="0" hangingPunct="1">
      <a:defRPr sz="2400" kern="1200">
        <a:solidFill>
          <a:schemeClr val="tx1"/>
        </a:solidFill>
        <a:latin typeface="+mn-lt"/>
        <a:ea typeface="+mn-ea"/>
        <a:cs typeface="+mn-cs"/>
      </a:defRPr>
    </a:lvl7pPr>
    <a:lvl8pPr marL="6399520" algn="l" defTabSz="914217" rtl="0" eaLnBrk="1" latinLnBrk="0" hangingPunct="1">
      <a:defRPr sz="2400" kern="1200">
        <a:solidFill>
          <a:schemeClr val="tx1"/>
        </a:solidFill>
        <a:latin typeface="+mn-lt"/>
        <a:ea typeface="+mn-ea"/>
        <a:cs typeface="+mn-cs"/>
      </a:defRPr>
    </a:lvl8pPr>
    <a:lvl9pPr marL="7313737" algn="l" defTabSz="914217"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C73934-D492-4443-9427-018DE5D6DDA5}" type="slidenum">
              <a:rPr lang="en-US" smtClean="0"/>
              <a:t>1</a:t>
            </a:fld>
            <a:endParaRPr lang="en-US" dirty="0"/>
          </a:p>
        </p:txBody>
      </p:sp>
    </p:spTree>
    <p:extLst>
      <p:ext uri="{BB962C8B-B14F-4D97-AF65-F5344CB8AC3E}">
        <p14:creationId xmlns:p14="http://schemas.microsoft.com/office/powerpoint/2010/main" val="37183708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Coffee Break">
    <p:spTree>
      <p:nvGrpSpPr>
        <p:cNvPr id="1" name=""/>
        <p:cNvGrpSpPr/>
        <p:nvPr/>
      </p:nvGrpSpPr>
      <p:grpSpPr>
        <a:xfrm>
          <a:off x="0" y="0"/>
          <a:ext cx="0" cy="0"/>
          <a:chOff x="0" y="0"/>
          <a:chExt cx="0" cy="0"/>
        </a:xfrm>
      </p:grpSpPr>
      <p:sp>
        <p:nvSpPr>
          <p:cNvPr id="9" name="Picture Placeholder 7"/>
          <p:cNvSpPr>
            <a:spLocks noGrp="1" noChangeAspect="1"/>
          </p:cNvSpPr>
          <p:nvPr>
            <p:ph type="pic" sz="quarter" idx="13"/>
          </p:nvPr>
        </p:nvSpPr>
        <p:spPr>
          <a:xfrm>
            <a:off x="0" y="0"/>
            <a:ext cx="18288000" cy="13716000"/>
          </a:xfrm>
        </p:spPr>
        <p:txBody>
          <a:bodyPr>
            <a:normAutofit/>
          </a:bodyPr>
          <a:lstStyle>
            <a:lvl1pPr marL="0" indent="0">
              <a:buNone/>
              <a:defRPr sz="2401">
                <a:solidFill>
                  <a:schemeClr val="bg2"/>
                </a:solidFill>
              </a:defRPr>
            </a:lvl1pPr>
          </a:lstStyle>
          <a:p>
            <a:endParaRPr lang="en-US" dirty="0"/>
          </a:p>
        </p:txBody>
      </p:sp>
    </p:spTree>
    <p:extLst>
      <p:ext uri="{BB962C8B-B14F-4D97-AF65-F5344CB8AC3E}">
        <p14:creationId xmlns:p14="http://schemas.microsoft.com/office/powerpoint/2010/main" val="2470654369"/>
      </p:ext>
    </p:extLst>
  </p:cSld>
  <p:clrMapOvr>
    <a:masterClrMapping/>
  </p:clrMapOvr>
  <mc:AlternateContent xmlns:mc="http://schemas.openxmlformats.org/markup-compatibility/2006" xmlns:p14="http://schemas.microsoft.com/office/powerpoint/2010/main">
    <mc:Choice Requires="p14">
      <p:transition spd="slow" p14:dur="1500" advClick="0" advTm="3000">
        <p14:reveal/>
      </p:transition>
    </mc:Choice>
    <mc:Fallback xmlns="">
      <p:transition spd="slow" advClick="0"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About Us">
    <p:spTree>
      <p:nvGrpSpPr>
        <p:cNvPr id="1" name=""/>
        <p:cNvGrpSpPr/>
        <p:nvPr/>
      </p:nvGrpSpPr>
      <p:grpSpPr>
        <a:xfrm>
          <a:off x="0" y="0"/>
          <a:ext cx="0" cy="0"/>
          <a:chOff x="0" y="0"/>
          <a:chExt cx="0" cy="0"/>
        </a:xfrm>
      </p:grpSpPr>
      <p:sp>
        <p:nvSpPr>
          <p:cNvPr id="9" name="Picture Placeholder 8"/>
          <p:cNvSpPr>
            <a:spLocks noGrp="1" noChangeAspect="1"/>
          </p:cNvSpPr>
          <p:nvPr>
            <p:ph type="pic" sz="quarter" idx="10"/>
          </p:nvPr>
        </p:nvSpPr>
        <p:spPr>
          <a:xfrm>
            <a:off x="0" y="3040965"/>
            <a:ext cx="18288000" cy="5676898"/>
          </a:xfrm>
        </p:spPr>
        <p:txBody>
          <a:bodyPr>
            <a:normAutofit/>
          </a:bodyPr>
          <a:lstStyle>
            <a:lvl1pPr marL="0" indent="0">
              <a:buNone/>
              <a:defRPr sz="3151">
                <a:solidFill>
                  <a:schemeClr val="bg1">
                    <a:lumMod val="75000"/>
                  </a:schemeClr>
                </a:solidFill>
              </a:defRPr>
            </a:lvl1pPr>
          </a:lstStyle>
          <a:p>
            <a:endParaRPr lang="en-US" dirty="0"/>
          </a:p>
        </p:txBody>
      </p:sp>
      <p:sp>
        <p:nvSpPr>
          <p:cNvPr id="8" name="Rectangle 7"/>
          <p:cNvSpPr/>
          <p:nvPr userDrawn="1"/>
        </p:nvSpPr>
        <p:spPr>
          <a:xfrm>
            <a:off x="5845121" y="12512740"/>
            <a:ext cx="6607355" cy="646313"/>
          </a:xfrm>
          <a:prstGeom prst="rect">
            <a:avLst/>
          </a:prstGeom>
        </p:spPr>
        <p:txBody>
          <a:bodyPr wrap="square" lIns="137141" tIns="68571" rIns="137141" bIns="68571">
            <a:spAutoFit/>
          </a:bodyPr>
          <a:lstStyle/>
          <a:p>
            <a:pPr algn="ctr"/>
            <a:r>
              <a:rPr lang="id-ID" sz="1800" dirty="0">
                <a:solidFill>
                  <a:schemeClr val="accent1"/>
                </a:solidFill>
                <a:latin typeface="Lato Light"/>
                <a:cs typeface="Lato Light"/>
              </a:rPr>
              <a:t>www.companyname.com</a:t>
            </a:r>
          </a:p>
          <a:p>
            <a:pPr algn="ctr"/>
            <a:r>
              <a:rPr lang="en-US" sz="1500" dirty="0">
                <a:solidFill>
                  <a:schemeClr val="tx2"/>
                </a:solidFill>
                <a:latin typeface="Lato Light"/>
                <a:cs typeface="Lato Light"/>
              </a:rPr>
              <a:t>© 2016 </a:t>
            </a:r>
            <a:r>
              <a:rPr lang="en-US" sz="1500" dirty="0" err="1">
                <a:solidFill>
                  <a:schemeClr val="tx2"/>
                </a:solidFill>
                <a:latin typeface="Lato Light"/>
                <a:cs typeface="Lato Light"/>
              </a:rPr>
              <a:t>Motagua</a:t>
            </a:r>
            <a:r>
              <a:rPr lang="en-US" sz="1500" dirty="0">
                <a:solidFill>
                  <a:schemeClr val="tx2"/>
                </a:solidFill>
                <a:latin typeface="Lato Light"/>
                <a:cs typeface="Lato Light"/>
              </a:rPr>
              <a:t> </a:t>
            </a:r>
            <a:r>
              <a:rPr lang="id-ID" sz="1500" dirty="0">
                <a:solidFill>
                  <a:schemeClr val="tx2"/>
                </a:solidFill>
                <a:latin typeface="Lato Light"/>
                <a:cs typeface="Lato Light"/>
              </a:rPr>
              <a:t>PowerPoint Multipurpose Theme</a:t>
            </a:r>
            <a:r>
              <a:rPr lang="en-US" sz="1500" dirty="0">
                <a:solidFill>
                  <a:schemeClr val="tx2"/>
                </a:solidFill>
                <a:latin typeface="Lato Light"/>
                <a:cs typeface="Lato Light"/>
              </a:rPr>
              <a:t>. All Rights Reserved. </a:t>
            </a:r>
            <a:endParaRPr lang="id-ID" sz="1500" dirty="0">
              <a:solidFill>
                <a:schemeClr val="tx2"/>
              </a:solidFill>
              <a:latin typeface="Lato Light"/>
              <a:cs typeface="Lato Light"/>
            </a:endParaRPr>
          </a:p>
        </p:txBody>
      </p:sp>
      <p:sp>
        <p:nvSpPr>
          <p:cNvPr id="10" name="Oval 9"/>
          <p:cNvSpPr/>
          <p:nvPr userDrawn="1"/>
        </p:nvSpPr>
        <p:spPr>
          <a:xfrm>
            <a:off x="17291599" y="517931"/>
            <a:ext cx="719445" cy="722376"/>
          </a:xfrm>
          <a:prstGeom prst="ellipse">
            <a:avLst/>
          </a:prstGeom>
          <a:solidFill>
            <a:schemeClr val="accent1"/>
          </a:solidFill>
        </p:spPr>
        <p:style>
          <a:lnRef idx="1">
            <a:schemeClr val="accent1"/>
          </a:lnRef>
          <a:fillRef idx="3">
            <a:schemeClr val="accent1"/>
          </a:fillRef>
          <a:effectRef idx="2">
            <a:schemeClr val="accent1"/>
          </a:effectRef>
          <a:fontRef idx="minor">
            <a:schemeClr val="lt1"/>
          </a:fontRef>
        </p:style>
        <p:txBody>
          <a:bodyPr lIns="68584" tIns="34292" rIns="68584" bIns="34292" rtlCol="0" anchor="ctr"/>
          <a:lstStyle/>
          <a:p>
            <a:pPr algn="ctr"/>
            <a:endParaRPr lang="en-US" sz="2701" dirty="0">
              <a:latin typeface="Lato Light"/>
            </a:endParaRPr>
          </a:p>
        </p:txBody>
      </p:sp>
      <p:sp>
        <p:nvSpPr>
          <p:cNvPr id="11" name="TextBox 10"/>
          <p:cNvSpPr txBox="1"/>
          <p:nvPr userDrawn="1"/>
        </p:nvSpPr>
        <p:spPr>
          <a:xfrm>
            <a:off x="17337131" y="607070"/>
            <a:ext cx="605577" cy="461775"/>
          </a:xfrm>
          <a:prstGeom prst="rect">
            <a:avLst/>
          </a:prstGeom>
          <a:noFill/>
        </p:spPr>
        <p:txBody>
          <a:bodyPr wrap="none" lIns="137141" tIns="68571" rIns="137141" bIns="68571" rtlCol="0">
            <a:spAutoFit/>
          </a:bodyPr>
          <a:lstStyle/>
          <a:p>
            <a:pPr algn="ctr"/>
            <a:fld id="{260E2A6B-A809-4840-BF14-8648BC0BDF87}" type="slidenum">
              <a:rPr lang="id-ID" sz="2101" b="1" smtClean="0">
                <a:solidFill>
                  <a:schemeClr val="bg1"/>
                </a:solidFill>
                <a:latin typeface="Raleway Light"/>
                <a:cs typeface="Raleway Light"/>
              </a:rPr>
              <a:pPr algn="ctr"/>
              <a:t>‹#›</a:t>
            </a:fld>
            <a:endParaRPr lang="id-ID" sz="2101" dirty="0">
              <a:solidFill>
                <a:schemeClr val="bg1"/>
              </a:solidFill>
              <a:latin typeface="Raleway Light"/>
              <a:cs typeface="Raleway Light"/>
            </a:endParaRPr>
          </a:p>
        </p:txBody>
      </p:sp>
    </p:spTree>
    <p:extLst>
      <p:ext uri="{BB962C8B-B14F-4D97-AF65-F5344CB8AC3E}">
        <p14:creationId xmlns:p14="http://schemas.microsoft.com/office/powerpoint/2010/main" val="3675949085"/>
      </p:ext>
    </p:extLst>
  </p:cSld>
  <p:clrMapOvr>
    <a:masterClrMapping/>
  </p:clrMapOvr>
  <mc:AlternateContent xmlns:mc="http://schemas.openxmlformats.org/markup-compatibility/2006" xmlns:p14="http://schemas.microsoft.com/office/powerpoint/2010/main">
    <mc:Choice Requires="p14">
      <p:transition spd="slow" p14:dur="1500" advClick="0" advTm="3000">
        <p14:reveal/>
      </p:transition>
    </mc:Choice>
    <mc:Fallback xmlns="">
      <p:transition spd="slow" advClick="0"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Master Slide 1">
    <p:spTree>
      <p:nvGrpSpPr>
        <p:cNvPr id="1" name=""/>
        <p:cNvGrpSpPr/>
        <p:nvPr/>
      </p:nvGrpSpPr>
      <p:grpSpPr>
        <a:xfrm>
          <a:off x="0" y="0"/>
          <a:ext cx="0" cy="0"/>
          <a:chOff x="0" y="0"/>
          <a:chExt cx="0" cy="0"/>
        </a:xfrm>
      </p:grpSpPr>
      <p:sp>
        <p:nvSpPr>
          <p:cNvPr id="7" name="Rectangle 6"/>
          <p:cNvSpPr/>
          <p:nvPr userDrawn="1"/>
        </p:nvSpPr>
        <p:spPr>
          <a:xfrm>
            <a:off x="5845121" y="12512740"/>
            <a:ext cx="6607355" cy="646313"/>
          </a:xfrm>
          <a:prstGeom prst="rect">
            <a:avLst/>
          </a:prstGeom>
        </p:spPr>
        <p:txBody>
          <a:bodyPr wrap="square" lIns="137141" tIns="68571" rIns="137141" bIns="68571">
            <a:spAutoFit/>
          </a:bodyPr>
          <a:lstStyle/>
          <a:p>
            <a:pPr algn="ctr"/>
            <a:r>
              <a:rPr lang="id-ID" sz="1800" dirty="0">
                <a:solidFill>
                  <a:schemeClr val="accent1"/>
                </a:solidFill>
                <a:latin typeface="Lato Light"/>
                <a:cs typeface="Lato Light"/>
              </a:rPr>
              <a:t>www.companyname.com</a:t>
            </a:r>
          </a:p>
          <a:p>
            <a:pPr algn="ctr"/>
            <a:r>
              <a:rPr lang="en-US" sz="1500" dirty="0">
                <a:solidFill>
                  <a:schemeClr val="tx2"/>
                </a:solidFill>
                <a:latin typeface="Lato Light"/>
                <a:cs typeface="Lato Light"/>
              </a:rPr>
              <a:t>© 2016 </a:t>
            </a:r>
            <a:r>
              <a:rPr lang="en-US" sz="1500" dirty="0" err="1">
                <a:solidFill>
                  <a:schemeClr val="tx2"/>
                </a:solidFill>
                <a:latin typeface="Lato Light"/>
                <a:cs typeface="Lato Light"/>
              </a:rPr>
              <a:t>Motagua</a:t>
            </a:r>
            <a:r>
              <a:rPr lang="en-US" sz="1500" dirty="0">
                <a:solidFill>
                  <a:schemeClr val="tx2"/>
                </a:solidFill>
                <a:latin typeface="Lato Light"/>
                <a:cs typeface="Lato Light"/>
              </a:rPr>
              <a:t> </a:t>
            </a:r>
            <a:r>
              <a:rPr lang="id-ID" sz="1500" dirty="0">
                <a:solidFill>
                  <a:schemeClr val="tx2"/>
                </a:solidFill>
                <a:latin typeface="Lato Light"/>
                <a:cs typeface="Lato Light"/>
              </a:rPr>
              <a:t>PowerPoint Multipurpose Theme</a:t>
            </a:r>
            <a:r>
              <a:rPr lang="en-US" sz="1500" dirty="0">
                <a:solidFill>
                  <a:schemeClr val="tx2"/>
                </a:solidFill>
                <a:latin typeface="Lato Light"/>
                <a:cs typeface="Lato Light"/>
              </a:rPr>
              <a:t>. All Rights Reserved. </a:t>
            </a:r>
            <a:endParaRPr lang="id-ID" sz="1500" dirty="0">
              <a:solidFill>
                <a:schemeClr val="tx2"/>
              </a:solidFill>
              <a:latin typeface="Lato Light"/>
              <a:cs typeface="Lato Light"/>
            </a:endParaRPr>
          </a:p>
        </p:txBody>
      </p:sp>
      <p:sp>
        <p:nvSpPr>
          <p:cNvPr id="10" name="Oval 9"/>
          <p:cNvSpPr/>
          <p:nvPr userDrawn="1"/>
        </p:nvSpPr>
        <p:spPr>
          <a:xfrm>
            <a:off x="17291599" y="517931"/>
            <a:ext cx="719445" cy="722376"/>
          </a:xfrm>
          <a:prstGeom prst="ellipse">
            <a:avLst/>
          </a:prstGeom>
          <a:solidFill>
            <a:schemeClr val="accent1"/>
          </a:solidFill>
        </p:spPr>
        <p:style>
          <a:lnRef idx="1">
            <a:schemeClr val="accent1"/>
          </a:lnRef>
          <a:fillRef idx="3">
            <a:schemeClr val="accent1"/>
          </a:fillRef>
          <a:effectRef idx="2">
            <a:schemeClr val="accent1"/>
          </a:effectRef>
          <a:fontRef idx="minor">
            <a:schemeClr val="lt1"/>
          </a:fontRef>
        </p:style>
        <p:txBody>
          <a:bodyPr lIns="68584" tIns="34292" rIns="68584" bIns="34292" rtlCol="0" anchor="ctr"/>
          <a:lstStyle/>
          <a:p>
            <a:pPr algn="ctr"/>
            <a:endParaRPr lang="en-US" sz="2701" dirty="0">
              <a:latin typeface="Lato Light"/>
            </a:endParaRPr>
          </a:p>
        </p:txBody>
      </p:sp>
      <p:sp>
        <p:nvSpPr>
          <p:cNvPr id="11" name="TextBox 10"/>
          <p:cNvSpPr txBox="1"/>
          <p:nvPr userDrawn="1"/>
        </p:nvSpPr>
        <p:spPr>
          <a:xfrm>
            <a:off x="17337131" y="607070"/>
            <a:ext cx="605577" cy="461775"/>
          </a:xfrm>
          <a:prstGeom prst="rect">
            <a:avLst/>
          </a:prstGeom>
          <a:noFill/>
        </p:spPr>
        <p:txBody>
          <a:bodyPr wrap="none" lIns="137141" tIns="68571" rIns="137141" bIns="68571" rtlCol="0">
            <a:spAutoFit/>
          </a:bodyPr>
          <a:lstStyle/>
          <a:p>
            <a:pPr algn="ctr"/>
            <a:fld id="{260E2A6B-A809-4840-BF14-8648BC0BDF87}" type="slidenum">
              <a:rPr lang="id-ID" sz="2101" b="1" smtClean="0">
                <a:solidFill>
                  <a:schemeClr val="bg1"/>
                </a:solidFill>
                <a:latin typeface="Raleway Light"/>
                <a:cs typeface="Raleway Light"/>
              </a:rPr>
              <a:pPr algn="ctr"/>
              <a:t>‹#›</a:t>
            </a:fld>
            <a:endParaRPr lang="id-ID" sz="2101" dirty="0">
              <a:solidFill>
                <a:schemeClr val="bg1"/>
              </a:solidFill>
              <a:latin typeface="Raleway Light"/>
              <a:cs typeface="Raleway Light"/>
            </a:endParaRPr>
          </a:p>
        </p:txBody>
      </p:sp>
    </p:spTree>
    <p:extLst>
      <p:ext uri="{BB962C8B-B14F-4D97-AF65-F5344CB8AC3E}">
        <p14:creationId xmlns:p14="http://schemas.microsoft.com/office/powerpoint/2010/main" val="26594640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941231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730253"/>
            <a:ext cx="15773400" cy="265112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57300" y="3651250"/>
            <a:ext cx="15773400" cy="870267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57300" y="12712703"/>
            <a:ext cx="4114800" cy="730250"/>
          </a:xfrm>
          <a:prstGeom prst="rect">
            <a:avLst/>
          </a:prstGeom>
        </p:spPr>
        <p:txBody>
          <a:bodyPr vert="horz" lIns="91440" tIns="45720" rIns="91440" bIns="45720" rtlCol="0" anchor="ctr"/>
          <a:lstStyle>
            <a:lvl1pPr algn="l">
              <a:defRPr sz="2400">
                <a:solidFill>
                  <a:schemeClr val="tx1">
                    <a:tint val="75000"/>
                  </a:schemeClr>
                </a:solidFill>
                <a:latin typeface="Lato Regular"/>
                <a:cs typeface="Lato Regular"/>
              </a:defRPr>
            </a:lvl1pPr>
          </a:lstStyle>
          <a:p>
            <a:endParaRPr lang="en-US" dirty="0"/>
          </a:p>
        </p:txBody>
      </p:sp>
      <p:sp>
        <p:nvSpPr>
          <p:cNvPr id="5" name="Footer Placeholder 4"/>
          <p:cNvSpPr>
            <a:spLocks noGrp="1"/>
          </p:cNvSpPr>
          <p:nvPr>
            <p:ph type="ftr" sz="quarter" idx="3"/>
          </p:nvPr>
        </p:nvSpPr>
        <p:spPr>
          <a:xfrm>
            <a:off x="6057900" y="12712703"/>
            <a:ext cx="6172200" cy="730250"/>
          </a:xfrm>
          <a:prstGeom prst="rect">
            <a:avLst/>
          </a:prstGeom>
        </p:spPr>
        <p:txBody>
          <a:bodyPr vert="horz" lIns="91440" tIns="45720" rIns="91440" bIns="45720" rtlCol="0" anchor="ctr"/>
          <a:lstStyle>
            <a:lvl1pPr algn="ctr">
              <a:defRPr sz="2400">
                <a:solidFill>
                  <a:schemeClr val="tx1">
                    <a:tint val="75000"/>
                  </a:schemeClr>
                </a:solidFill>
                <a:latin typeface="Lato Regular"/>
                <a:cs typeface="Lato Regular"/>
              </a:defRPr>
            </a:lvl1pPr>
          </a:lstStyle>
          <a:p>
            <a:endParaRPr lang="en-US" dirty="0"/>
          </a:p>
        </p:txBody>
      </p:sp>
      <p:sp>
        <p:nvSpPr>
          <p:cNvPr id="6" name="Slide Number Placeholder 5"/>
          <p:cNvSpPr>
            <a:spLocks noGrp="1"/>
          </p:cNvSpPr>
          <p:nvPr>
            <p:ph type="sldNum" sz="quarter" idx="4"/>
          </p:nvPr>
        </p:nvSpPr>
        <p:spPr>
          <a:xfrm>
            <a:off x="12915900" y="12712703"/>
            <a:ext cx="4114800" cy="730250"/>
          </a:xfrm>
          <a:prstGeom prst="rect">
            <a:avLst/>
          </a:prstGeom>
        </p:spPr>
        <p:txBody>
          <a:bodyPr vert="horz" lIns="91440" tIns="45720" rIns="91440" bIns="45720" rtlCol="0" anchor="ctr"/>
          <a:lstStyle>
            <a:lvl1pPr algn="r">
              <a:defRPr sz="2400">
                <a:solidFill>
                  <a:schemeClr val="tx1">
                    <a:tint val="75000"/>
                  </a:schemeClr>
                </a:solidFill>
                <a:latin typeface="Lato Regular"/>
                <a:cs typeface="Lato Regular"/>
              </a:defRPr>
            </a:lvl1pPr>
          </a:lstStyle>
          <a:p>
            <a:fld id="{FCEE2C88-6C8F-484D-AF69-578F576B1F44}" type="slidenum">
              <a:rPr lang="en-US" smtClean="0"/>
              <a:pPr/>
              <a:t>‹#›</a:t>
            </a:fld>
            <a:endParaRPr lang="en-US" dirty="0"/>
          </a:p>
        </p:txBody>
      </p:sp>
    </p:spTree>
    <p:extLst>
      <p:ext uri="{BB962C8B-B14F-4D97-AF65-F5344CB8AC3E}">
        <p14:creationId xmlns:p14="http://schemas.microsoft.com/office/powerpoint/2010/main" val="1500324542"/>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10" r:id="rId3"/>
    <p:sldLayoutId id="2147483829" r:id="rId4"/>
  </p:sldLayoutIdLst>
  <p:hf hdr="0" ftr="0" dt="0"/>
  <p:txStyles>
    <p:titleStyle>
      <a:lvl1pPr algn="l" defTabSz="1828800" rtl="0" eaLnBrk="1" latinLnBrk="0" hangingPunct="1">
        <a:lnSpc>
          <a:spcPct val="90000"/>
        </a:lnSpc>
        <a:spcBef>
          <a:spcPct val="0"/>
        </a:spcBef>
        <a:buNone/>
        <a:defRPr sz="8800" kern="1200">
          <a:solidFill>
            <a:schemeClr val="tx1"/>
          </a:solidFill>
          <a:latin typeface="Lato Regular"/>
          <a:ea typeface="+mj-ea"/>
          <a:cs typeface="Lato Regular"/>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Lato Regular"/>
          <a:ea typeface="+mn-ea"/>
          <a:cs typeface="Lato Regular"/>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Lato Regular"/>
          <a:ea typeface="+mn-ea"/>
          <a:cs typeface="Lato Regular"/>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Lato Regular"/>
          <a:ea typeface="+mn-ea"/>
          <a:cs typeface="Lato Regular"/>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Lato Regular"/>
          <a:ea typeface="+mn-ea"/>
          <a:cs typeface="Lato Regular"/>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Lato Regular"/>
          <a:ea typeface="+mn-ea"/>
          <a:cs typeface="Lato Regular"/>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42.png"/><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g"/><Relationship Id="rId1" Type="http://schemas.openxmlformats.org/officeDocument/2006/relationships/slideLayout" Target="../slideLayouts/slideLayout3.xml"/><Relationship Id="rId5" Type="http://schemas.openxmlformats.org/officeDocument/2006/relationships/image" Target="../media/image51.jpeg"/><Relationship Id="rId4" Type="http://schemas.openxmlformats.org/officeDocument/2006/relationships/image" Target="../media/image50.jpeg"/></Relationships>
</file>

<file path=ppt/slides/_rels/slide2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3.xml"/><Relationship Id="rId5" Type="http://schemas.openxmlformats.org/officeDocument/2006/relationships/image" Target="../media/image55.jpg"/><Relationship Id="rId4" Type="http://schemas.openxmlformats.org/officeDocument/2006/relationships/image" Target="../media/image54.jpeg"/></Relationships>
</file>

<file path=ppt/slides/_rels/slide27.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65.jpeg"/><Relationship Id="rId2" Type="http://schemas.openxmlformats.org/officeDocument/2006/relationships/image" Target="../media/image60.jpeg"/><Relationship Id="rId1" Type="http://schemas.openxmlformats.org/officeDocument/2006/relationships/slideLayout" Target="../slideLayouts/slideLayout3.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34.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svg"/><Relationship Id="rId18" Type="http://schemas.openxmlformats.org/officeDocument/2006/relationships/image" Target="../media/image22.png"/><Relationship Id="rId26" Type="http://schemas.openxmlformats.org/officeDocument/2006/relationships/image" Target="../media/image30.png"/><Relationship Id="rId3" Type="http://schemas.openxmlformats.org/officeDocument/2006/relationships/image" Target="../media/image7.svg"/><Relationship Id="rId21" Type="http://schemas.openxmlformats.org/officeDocument/2006/relationships/image" Target="../media/image25.svg"/><Relationship Id="rId7" Type="http://schemas.openxmlformats.org/officeDocument/2006/relationships/image" Target="../media/image11.svg"/><Relationship Id="rId12" Type="http://schemas.openxmlformats.org/officeDocument/2006/relationships/image" Target="../media/image16.png"/><Relationship Id="rId17" Type="http://schemas.openxmlformats.org/officeDocument/2006/relationships/image" Target="../media/image21.svg"/><Relationship Id="rId25" Type="http://schemas.openxmlformats.org/officeDocument/2006/relationships/image" Target="../media/image29.svg"/><Relationship Id="rId2" Type="http://schemas.openxmlformats.org/officeDocument/2006/relationships/image" Target="../media/image6.png"/><Relationship Id="rId16" Type="http://schemas.openxmlformats.org/officeDocument/2006/relationships/image" Target="../media/image20.png"/><Relationship Id="rId20" Type="http://schemas.openxmlformats.org/officeDocument/2006/relationships/image" Target="../media/image24.png"/><Relationship Id="rId29" Type="http://schemas.openxmlformats.org/officeDocument/2006/relationships/image" Target="../media/image33.png"/><Relationship Id="rId1" Type="http://schemas.openxmlformats.org/officeDocument/2006/relationships/slideLayout" Target="../slideLayouts/slideLayout3.xml"/><Relationship Id="rId6" Type="http://schemas.openxmlformats.org/officeDocument/2006/relationships/image" Target="../media/image10.png"/><Relationship Id="rId11" Type="http://schemas.openxmlformats.org/officeDocument/2006/relationships/image" Target="../media/image15.svg"/><Relationship Id="rId24" Type="http://schemas.openxmlformats.org/officeDocument/2006/relationships/image" Target="../media/image28.png"/><Relationship Id="rId5" Type="http://schemas.openxmlformats.org/officeDocument/2006/relationships/image" Target="../media/image9.svg"/><Relationship Id="rId15" Type="http://schemas.openxmlformats.org/officeDocument/2006/relationships/image" Target="../media/image19.svg"/><Relationship Id="rId23" Type="http://schemas.openxmlformats.org/officeDocument/2006/relationships/image" Target="../media/image27.svg"/><Relationship Id="rId28" Type="http://schemas.openxmlformats.org/officeDocument/2006/relationships/image" Target="../media/image32.png"/><Relationship Id="rId10" Type="http://schemas.openxmlformats.org/officeDocument/2006/relationships/image" Target="../media/image14.png"/><Relationship Id="rId19" Type="http://schemas.openxmlformats.org/officeDocument/2006/relationships/image" Target="../media/image23.svg"/><Relationship Id="rId4" Type="http://schemas.openxmlformats.org/officeDocument/2006/relationships/image" Target="../media/image8.png"/><Relationship Id="rId9" Type="http://schemas.openxmlformats.org/officeDocument/2006/relationships/image" Target="../media/image13.svg"/><Relationship Id="rId14" Type="http://schemas.openxmlformats.org/officeDocument/2006/relationships/image" Target="../media/image18.png"/><Relationship Id="rId22" Type="http://schemas.openxmlformats.org/officeDocument/2006/relationships/image" Target="../media/image26.png"/><Relationship Id="rId27" Type="http://schemas.openxmlformats.org/officeDocument/2006/relationships/image" Target="../media/image3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5" y="0"/>
            <a:ext cx="18287999" cy="13716000"/>
          </a:xfrm>
          <a:prstGeom prst="rect">
            <a:avLst/>
          </a:prstGeom>
          <a:solidFill>
            <a:schemeClr val="accent6">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8" tIns="68584" rIns="137168" bIns="68584" rtlCol="0" anchor="ctr"/>
          <a:lstStyle/>
          <a:p>
            <a:pPr algn="ctr"/>
            <a:endParaRPr lang="en-US" sz="2701" dirty="0">
              <a:latin typeface="Lato Light"/>
            </a:endParaRPr>
          </a:p>
        </p:txBody>
      </p:sp>
      <p:sp>
        <p:nvSpPr>
          <p:cNvPr id="3" name="Rectangle 2"/>
          <p:cNvSpPr/>
          <p:nvPr/>
        </p:nvSpPr>
        <p:spPr>
          <a:xfrm>
            <a:off x="6067789" y="3344306"/>
            <a:ext cx="6152396" cy="4716103"/>
          </a:xfrm>
          <a:prstGeom prst="rect">
            <a:avLst/>
          </a:prstGeom>
          <a:solidFill>
            <a:schemeClr val="accent1">
              <a:alpha val="6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37168" tIns="68584" rIns="137168" bIns="68584" rtlCol="0" anchor="ctr"/>
          <a:lstStyle/>
          <a:p>
            <a:pPr algn="ctr"/>
            <a:endParaRPr lang="en-US" sz="2701" dirty="0">
              <a:latin typeface="Lato Light"/>
            </a:endParaRPr>
          </a:p>
        </p:txBody>
      </p:sp>
      <p:sp>
        <p:nvSpPr>
          <p:cNvPr id="19" name="TextBox 18"/>
          <p:cNvSpPr txBox="1"/>
          <p:nvPr/>
        </p:nvSpPr>
        <p:spPr>
          <a:xfrm>
            <a:off x="4507892" y="3344306"/>
            <a:ext cx="9272190" cy="2101220"/>
          </a:xfrm>
          <a:prstGeom prst="rect">
            <a:avLst/>
          </a:prstGeom>
          <a:noFill/>
        </p:spPr>
        <p:txBody>
          <a:bodyPr wrap="square" lIns="68584" tIns="34292" rIns="68584" bIns="34292" rtlCol="0">
            <a:spAutoFit/>
          </a:bodyPr>
          <a:lstStyle/>
          <a:p>
            <a:pPr algn="ctr"/>
            <a:r>
              <a:rPr lang="id-ID" sz="6602" b="1" dirty="0">
                <a:solidFill>
                  <a:schemeClr val="bg1"/>
                </a:solidFill>
                <a:latin typeface="Lato Regular"/>
                <a:cs typeface="Lato Regular"/>
              </a:rPr>
              <a:t>VEGEPALETTE</a:t>
            </a:r>
          </a:p>
          <a:p>
            <a:pPr algn="ctr"/>
            <a:r>
              <a:rPr lang="id-ID" sz="6602" b="1" dirty="0">
                <a:solidFill>
                  <a:schemeClr val="bg1"/>
                </a:solidFill>
                <a:latin typeface="Lato Regular"/>
                <a:cs typeface="Lato Regular"/>
              </a:rPr>
              <a:t>JAPAN</a:t>
            </a:r>
          </a:p>
        </p:txBody>
      </p:sp>
      <p:sp>
        <p:nvSpPr>
          <p:cNvPr id="22" name="TextBox 18">
            <a:extLst>
              <a:ext uri="{FF2B5EF4-FFF2-40B4-BE49-F238E27FC236}">
                <a16:creationId xmlns:a16="http://schemas.microsoft.com/office/drawing/2014/main" id="{38941E71-B29F-B445-A9E1-29D4235EEBBF}"/>
              </a:ext>
            </a:extLst>
          </p:cNvPr>
          <p:cNvSpPr txBox="1"/>
          <p:nvPr/>
        </p:nvSpPr>
        <p:spPr>
          <a:xfrm>
            <a:off x="4507891" y="6975171"/>
            <a:ext cx="9272190" cy="1085238"/>
          </a:xfrm>
          <a:prstGeom prst="rect">
            <a:avLst/>
          </a:prstGeom>
          <a:noFill/>
        </p:spPr>
        <p:txBody>
          <a:bodyPr wrap="square" lIns="68584" tIns="34292" rIns="68584" bIns="34292" rtlCol="0">
            <a:spAutoFit/>
          </a:bodyPr>
          <a:lstStyle/>
          <a:p>
            <a:pPr algn="ctr"/>
            <a:r>
              <a:rPr lang="id-ID" sz="6602" b="1" dirty="0">
                <a:solidFill>
                  <a:schemeClr val="bg1"/>
                </a:solidFill>
                <a:latin typeface="Lato Regular"/>
                <a:cs typeface="Lato Regular"/>
              </a:rPr>
              <a:t>2021</a:t>
            </a:r>
          </a:p>
        </p:txBody>
      </p:sp>
      <p:sp>
        <p:nvSpPr>
          <p:cNvPr id="24" name="TextBox 18">
            <a:extLst>
              <a:ext uri="{FF2B5EF4-FFF2-40B4-BE49-F238E27FC236}">
                <a16:creationId xmlns:a16="http://schemas.microsoft.com/office/drawing/2014/main" id="{4CD214FF-24C7-2E44-8076-3BC4D6A61D2D}"/>
              </a:ext>
            </a:extLst>
          </p:cNvPr>
          <p:cNvSpPr txBox="1"/>
          <p:nvPr/>
        </p:nvSpPr>
        <p:spPr>
          <a:xfrm>
            <a:off x="613048" y="8520410"/>
            <a:ext cx="17061872" cy="1331138"/>
          </a:xfrm>
          <a:prstGeom prst="rect">
            <a:avLst/>
          </a:prstGeom>
          <a:noFill/>
        </p:spPr>
        <p:txBody>
          <a:bodyPr wrap="square" lIns="68584" tIns="34292" rIns="68584" bIns="34292" rtlCol="0">
            <a:spAutoFit/>
          </a:bodyPr>
          <a:lstStyle/>
          <a:p>
            <a:pPr algn="ctr"/>
            <a:r>
              <a:rPr lang="en-US" sz="5400" b="1" dirty="0" err="1">
                <a:solidFill>
                  <a:schemeClr val="bg1"/>
                </a:solidFill>
                <a:latin typeface="Lato Regular"/>
                <a:cs typeface="Lato Regular"/>
              </a:rPr>
              <a:t>世界で貢献できる魅力的な農業を目指して</a:t>
            </a:r>
            <a:endParaRPr lang="en-US" sz="5400" b="1" dirty="0">
              <a:solidFill>
                <a:schemeClr val="bg1"/>
              </a:solidFill>
              <a:latin typeface="Lato Regular"/>
              <a:cs typeface="Lato Regular"/>
            </a:endParaRPr>
          </a:p>
          <a:p>
            <a:pPr algn="ctr"/>
            <a:endParaRPr lang="id-ID" sz="2800" b="1" dirty="0">
              <a:solidFill>
                <a:schemeClr val="bg1"/>
              </a:solidFill>
              <a:latin typeface="Lato Regular"/>
              <a:cs typeface="Lato Regular"/>
            </a:endParaRPr>
          </a:p>
        </p:txBody>
      </p:sp>
      <p:pic>
        <p:nvPicPr>
          <p:cNvPr id="6" name="図 5" descr="ランプ, 挿絵, 記号 が含まれている画像&#10;&#10;自動的に生成された説明">
            <a:extLst>
              <a:ext uri="{FF2B5EF4-FFF2-40B4-BE49-F238E27FC236}">
                <a16:creationId xmlns:a16="http://schemas.microsoft.com/office/drawing/2014/main" id="{85F05297-ED7F-6142-93FE-EA22D7BAA934}"/>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85637" y="5028146"/>
            <a:ext cx="2916699" cy="2507491"/>
          </a:xfrm>
          <a:prstGeom prst="rect">
            <a:avLst/>
          </a:prstGeom>
        </p:spPr>
      </p:pic>
    </p:spTree>
    <p:extLst>
      <p:ext uri="{BB962C8B-B14F-4D97-AF65-F5344CB8AC3E}">
        <p14:creationId xmlns:p14="http://schemas.microsoft.com/office/powerpoint/2010/main" val="13124588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7375570" y="808532"/>
            <a:ext cx="3536874" cy="1085238"/>
          </a:xfrm>
          <a:prstGeom prst="rect">
            <a:avLst/>
          </a:prstGeom>
          <a:noFill/>
        </p:spPr>
        <p:txBody>
          <a:bodyPr wrap="none" lIns="68584" tIns="34292" rIns="68584" bIns="34292" rtlCol="0">
            <a:spAutoFit/>
          </a:bodyPr>
          <a:lstStyle/>
          <a:p>
            <a:pPr algn="ctr"/>
            <a:r>
              <a:rPr lang="ja-JP" altLang="en-US" sz="6602" b="1">
                <a:solidFill>
                  <a:schemeClr val="tx2"/>
                </a:solidFill>
                <a:latin typeface="Lato" charset="0"/>
                <a:ea typeface="Lato" charset="0"/>
                <a:cs typeface="Lato" charset="0"/>
              </a:rPr>
              <a:t>環境資源</a:t>
            </a:r>
            <a:endParaRPr lang="id-ID" sz="6602" b="1" dirty="0">
              <a:solidFill>
                <a:schemeClr val="tx2"/>
              </a:solidFill>
              <a:latin typeface="Lato" charset="0"/>
              <a:ea typeface="Lato" charset="0"/>
              <a:cs typeface="Lato" charset="0"/>
            </a:endParaRPr>
          </a:p>
        </p:txBody>
      </p:sp>
      <p:sp>
        <p:nvSpPr>
          <p:cNvPr id="26" name="Rectangle 25"/>
          <p:cNvSpPr/>
          <p:nvPr/>
        </p:nvSpPr>
        <p:spPr>
          <a:xfrm>
            <a:off x="8612014" y="2485260"/>
            <a:ext cx="1165082" cy="6859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8522" tIns="34263" rIns="68522" bIns="34263" rtlCol="0" anchor="ctr"/>
          <a:lstStyle/>
          <a:p>
            <a:pPr algn="ctr"/>
            <a:endParaRPr lang="en-US" sz="2701" dirty="0">
              <a:solidFill>
                <a:schemeClr val="accent2"/>
              </a:solidFill>
              <a:latin typeface="Lato Light" charset="0"/>
            </a:endParaRPr>
          </a:p>
        </p:txBody>
      </p:sp>
      <p:sp>
        <p:nvSpPr>
          <p:cNvPr id="27" name="Subtitle 2"/>
          <p:cNvSpPr txBox="1">
            <a:spLocks/>
          </p:cNvSpPr>
          <p:nvPr/>
        </p:nvSpPr>
        <p:spPr>
          <a:xfrm>
            <a:off x="8145908" y="1960206"/>
            <a:ext cx="2027087" cy="550436"/>
          </a:xfrm>
          <a:prstGeom prst="rect">
            <a:avLst/>
          </a:prstGeom>
        </p:spPr>
        <p:txBody>
          <a:bodyPr vert="horz" wrap="none" lIns="163160" tIns="81580" rIns="163160" bIns="8158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r>
              <a:rPr lang="en-US" sz="2326" dirty="0">
                <a:solidFill>
                  <a:schemeClr val="accent1"/>
                </a:solidFill>
                <a:latin typeface="Lato Light"/>
                <a:cs typeface="Lato Light"/>
              </a:rPr>
              <a:t>RESOURCES</a:t>
            </a:r>
          </a:p>
        </p:txBody>
      </p:sp>
      <p:sp>
        <p:nvSpPr>
          <p:cNvPr id="58" name="正方形/長方形 57">
            <a:extLst>
              <a:ext uri="{FF2B5EF4-FFF2-40B4-BE49-F238E27FC236}">
                <a16:creationId xmlns:a16="http://schemas.microsoft.com/office/drawing/2014/main" id="{44280173-F56A-9546-B81C-1FCB42224D25}"/>
              </a:ext>
            </a:extLst>
          </p:cNvPr>
          <p:cNvSpPr/>
          <p:nvPr/>
        </p:nvSpPr>
        <p:spPr>
          <a:xfrm>
            <a:off x="6040585" y="12676904"/>
            <a:ext cx="6650181" cy="872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a:extLst>
              <a:ext uri="{FF2B5EF4-FFF2-40B4-BE49-F238E27FC236}">
                <a16:creationId xmlns:a16="http://schemas.microsoft.com/office/drawing/2014/main" id="{6307A45B-550D-934A-9D5C-B6A77CE88FD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349811" y="2704836"/>
            <a:ext cx="15588377" cy="10600097"/>
          </a:xfrm>
          <a:prstGeom prst="rect">
            <a:avLst/>
          </a:prstGeom>
        </p:spPr>
      </p:pic>
      <p:sp>
        <p:nvSpPr>
          <p:cNvPr id="9" name="Subtitle 2">
            <a:extLst>
              <a:ext uri="{FF2B5EF4-FFF2-40B4-BE49-F238E27FC236}">
                <a16:creationId xmlns:a16="http://schemas.microsoft.com/office/drawing/2014/main" id="{9EF278EA-25E0-1C4F-B854-F3939524BBF3}"/>
              </a:ext>
            </a:extLst>
          </p:cNvPr>
          <p:cNvSpPr txBox="1">
            <a:spLocks/>
          </p:cNvSpPr>
          <p:nvPr/>
        </p:nvSpPr>
        <p:spPr>
          <a:xfrm>
            <a:off x="9405639" y="13225063"/>
            <a:ext cx="8882361" cy="548128"/>
          </a:xfrm>
          <a:prstGeom prst="rect">
            <a:avLst/>
          </a:prstGeom>
        </p:spPr>
        <p:txBody>
          <a:bodyPr vert="horz" wrap="none" lIns="163160" tIns="81580" rIns="163160" bIns="8158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r>
              <a:rPr lang="en-US" sz="2326" dirty="0" err="1">
                <a:solidFill>
                  <a:schemeClr val="tx1"/>
                </a:solidFill>
                <a:latin typeface="Lato Light"/>
                <a:cs typeface="Lato Light"/>
              </a:rPr>
              <a:t>図参照</a:t>
            </a:r>
            <a:r>
              <a:rPr lang="ja-JP" altLang="en-US" sz="2326">
                <a:solidFill>
                  <a:schemeClr val="tx1"/>
                </a:solidFill>
                <a:latin typeface="Lato Light"/>
                <a:cs typeface="Lato Light"/>
              </a:rPr>
              <a:t>　パナソニック栽培ナビ</a:t>
            </a:r>
            <a:r>
              <a:rPr lang="en" altLang="ja-JP" sz="2326" dirty="0">
                <a:solidFill>
                  <a:schemeClr val="tx1"/>
                </a:solidFill>
                <a:latin typeface="Lato Light"/>
                <a:cs typeface="Lato Light"/>
              </a:rPr>
              <a:t>https://</a:t>
            </a:r>
            <a:r>
              <a:rPr lang="en" altLang="ja-JP" sz="2326" dirty="0" err="1">
                <a:solidFill>
                  <a:schemeClr val="tx1"/>
                </a:solidFill>
                <a:latin typeface="Lato Light"/>
                <a:cs typeface="Lato Light"/>
              </a:rPr>
              <a:t>agri.panasonic.com</a:t>
            </a:r>
            <a:r>
              <a:rPr lang="en" altLang="ja-JP" sz="2326" dirty="0">
                <a:solidFill>
                  <a:schemeClr val="tx1"/>
                </a:solidFill>
                <a:latin typeface="Lato Light"/>
                <a:cs typeface="Lato Light"/>
              </a:rPr>
              <a:t>/</a:t>
            </a:r>
            <a:r>
              <a:rPr lang="en" altLang="ja-JP" sz="2326" dirty="0" err="1">
                <a:solidFill>
                  <a:schemeClr val="tx1"/>
                </a:solidFill>
                <a:latin typeface="Lato Light"/>
                <a:cs typeface="Lato Light"/>
              </a:rPr>
              <a:t>saibai</a:t>
            </a:r>
            <a:r>
              <a:rPr lang="en" altLang="ja-JP" sz="2326" dirty="0">
                <a:solidFill>
                  <a:schemeClr val="tx1"/>
                </a:solidFill>
                <a:latin typeface="Lato Light"/>
                <a:cs typeface="Lato Light"/>
              </a:rPr>
              <a:t>-top/</a:t>
            </a:r>
            <a:endParaRPr lang="en-US" sz="2326" dirty="0">
              <a:solidFill>
                <a:schemeClr val="tx1"/>
              </a:solidFill>
              <a:latin typeface="Lato Light"/>
              <a:cs typeface="Lato Light"/>
            </a:endParaRPr>
          </a:p>
        </p:txBody>
      </p:sp>
    </p:spTree>
    <p:extLst>
      <p:ext uri="{BB962C8B-B14F-4D97-AF65-F5344CB8AC3E}">
        <p14:creationId xmlns:p14="http://schemas.microsoft.com/office/powerpoint/2010/main" val="222964170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7375570" y="808532"/>
            <a:ext cx="3536874" cy="1085238"/>
          </a:xfrm>
          <a:prstGeom prst="rect">
            <a:avLst/>
          </a:prstGeom>
          <a:noFill/>
        </p:spPr>
        <p:txBody>
          <a:bodyPr wrap="none" lIns="68584" tIns="34292" rIns="68584" bIns="34292" rtlCol="0">
            <a:spAutoFit/>
          </a:bodyPr>
          <a:lstStyle/>
          <a:p>
            <a:pPr algn="ctr"/>
            <a:r>
              <a:rPr lang="ja-JP" altLang="en-US" sz="6602" b="1">
                <a:solidFill>
                  <a:schemeClr val="tx2"/>
                </a:solidFill>
                <a:latin typeface="Lato" charset="0"/>
                <a:ea typeface="Lato" charset="0"/>
                <a:cs typeface="Lato" charset="0"/>
              </a:rPr>
              <a:t>環境資源</a:t>
            </a:r>
            <a:endParaRPr lang="id-ID" sz="6602" b="1" dirty="0">
              <a:solidFill>
                <a:schemeClr val="tx2"/>
              </a:solidFill>
              <a:latin typeface="Lato" charset="0"/>
              <a:ea typeface="Lato" charset="0"/>
              <a:cs typeface="Lato" charset="0"/>
            </a:endParaRPr>
          </a:p>
        </p:txBody>
      </p:sp>
      <p:sp>
        <p:nvSpPr>
          <p:cNvPr id="26" name="Rectangle 25"/>
          <p:cNvSpPr/>
          <p:nvPr/>
        </p:nvSpPr>
        <p:spPr>
          <a:xfrm>
            <a:off x="8612014" y="2485260"/>
            <a:ext cx="1165082" cy="6859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8522" tIns="34263" rIns="68522" bIns="34263" rtlCol="0" anchor="ctr"/>
          <a:lstStyle/>
          <a:p>
            <a:pPr algn="ctr"/>
            <a:endParaRPr lang="en-US" sz="2701" dirty="0">
              <a:solidFill>
                <a:schemeClr val="accent2"/>
              </a:solidFill>
              <a:latin typeface="Lato Light" charset="0"/>
            </a:endParaRPr>
          </a:p>
        </p:txBody>
      </p:sp>
      <p:sp>
        <p:nvSpPr>
          <p:cNvPr id="27" name="Subtitle 2"/>
          <p:cNvSpPr txBox="1">
            <a:spLocks/>
          </p:cNvSpPr>
          <p:nvPr/>
        </p:nvSpPr>
        <p:spPr>
          <a:xfrm>
            <a:off x="8145908" y="1960206"/>
            <a:ext cx="2027087" cy="550436"/>
          </a:xfrm>
          <a:prstGeom prst="rect">
            <a:avLst/>
          </a:prstGeom>
        </p:spPr>
        <p:txBody>
          <a:bodyPr vert="horz" wrap="none" lIns="163160" tIns="81580" rIns="163160" bIns="8158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r>
              <a:rPr lang="en-US" sz="2326" dirty="0">
                <a:solidFill>
                  <a:schemeClr val="accent1"/>
                </a:solidFill>
                <a:latin typeface="Lato Light"/>
                <a:cs typeface="Lato Light"/>
              </a:rPr>
              <a:t>RESOURCES</a:t>
            </a:r>
          </a:p>
        </p:txBody>
      </p:sp>
      <p:sp>
        <p:nvSpPr>
          <p:cNvPr id="58" name="正方形/長方形 57">
            <a:extLst>
              <a:ext uri="{FF2B5EF4-FFF2-40B4-BE49-F238E27FC236}">
                <a16:creationId xmlns:a16="http://schemas.microsoft.com/office/drawing/2014/main" id="{44280173-F56A-9546-B81C-1FCB42224D25}"/>
              </a:ext>
            </a:extLst>
          </p:cNvPr>
          <p:cNvSpPr/>
          <p:nvPr/>
        </p:nvSpPr>
        <p:spPr>
          <a:xfrm>
            <a:off x="6040585" y="12676904"/>
            <a:ext cx="6650181" cy="872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a:extLst>
              <a:ext uri="{FF2B5EF4-FFF2-40B4-BE49-F238E27FC236}">
                <a16:creationId xmlns:a16="http://schemas.microsoft.com/office/drawing/2014/main" id="{6307A45B-550D-934A-9D5C-B6A77CE88FD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349811" y="2704836"/>
            <a:ext cx="15588377" cy="10600097"/>
          </a:xfrm>
          <a:prstGeom prst="rect">
            <a:avLst/>
          </a:prstGeom>
        </p:spPr>
      </p:pic>
      <p:sp>
        <p:nvSpPr>
          <p:cNvPr id="9" name="Subtitle 2">
            <a:extLst>
              <a:ext uri="{FF2B5EF4-FFF2-40B4-BE49-F238E27FC236}">
                <a16:creationId xmlns:a16="http://schemas.microsoft.com/office/drawing/2014/main" id="{9EF278EA-25E0-1C4F-B854-F3939524BBF3}"/>
              </a:ext>
            </a:extLst>
          </p:cNvPr>
          <p:cNvSpPr txBox="1">
            <a:spLocks/>
          </p:cNvSpPr>
          <p:nvPr/>
        </p:nvSpPr>
        <p:spPr>
          <a:xfrm>
            <a:off x="9405639" y="13225063"/>
            <a:ext cx="8882361" cy="548128"/>
          </a:xfrm>
          <a:prstGeom prst="rect">
            <a:avLst/>
          </a:prstGeom>
        </p:spPr>
        <p:txBody>
          <a:bodyPr vert="horz" wrap="none" lIns="163160" tIns="81580" rIns="163160" bIns="8158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r>
              <a:rPr lang="en-US" sz="2326" dirty="0" err="1">
                <a:solidFill>
                  <a:schemeClr val="tx1"/>
                </a:solidFill>
                <a:latin typeface="Lato Light"/>
                <a:cs typeface="Lato Light"/>
              </a:rPr>
              <a:t>図参照</a:t>
            </a:r>
            <a:r>
              <a:rPr lang="ja-JP" altLang="en-US" sz="2326">
                <a:solidFill>
                  <a:schemeClr val="tx1"/>
                </a:solidFill>
                <a:latin typeface="Lato Light"/>
                <a:cs typeface="Lato Light"/>
              </a:rPr>
              <a:t>　パナソニック栽培ナビ</a:t>
            </a:r>
            <a:r>
              <a:rPr lang="en" altLang="ja-JP" sz="2326" dirty="0">
                <a:solidFill>
                  <a:schemeClr val="tx1"/>
                </a:solidFill>
                <a:latin typeface="Lato Light"/>
                <a:cs typeface="Lato Light"/>
              </a:rPr>
              <a:t>https://</a:t>
            </a:r>
            <a:r>
              <a:rPr lang="en" altLang="ja-JP" sz="2326" dirty="0" err="1">
                <a:solidFill>
                  <a:schemeClr val="tx1"/>
                </a:solidFill>
                <a:latin typeface="Lato Light"/>
                <a:cs typeface="Lato Light"/>
              </a:rPr>
              <a:t>agri.panasonic.com</a:t>
            </a:r>
            <a:r>
              <a:rPr lang="en" altLang="ja-JP" sz="2326" dirty="0">
                <a:solidFill>
                  <a:schemeClr val="tx1"/>
                </a:solidFill>
                <a:latin typeface="Lato Light"/>
                <a:cs typeface="Lato Light"/>
              </a:rPr>
              <a:t>/</a:t>
            </a:r>
            <a:r>
              <a:rPr lang="en" altLang="ja-JP" sz="2326" dirty="0" err="1">
                <a:solidFill>
                  <a:schemeClr val="tx1"/>
                </a:solidFill>
                <a:latin typeface="Lato Light"/>
                <a:cs typeface="Lato Light"/>
              </a:rPr>
              <a:t>saibai</a:t>
            </a:r>
            <a:r>
              <a:rPr lang="en" altLang="ja-JP" sz="2326" dirty="0">
                <a:solidFill>
                  <a:schemeClr val="tx1"/>
                </a:solidFill>
                <a:latin typeface="Lato Light"/>
                <a:cs typeface="Lato Light"/>
              </a:rPr>
              <a:t>-top/</a:t>
            </a:r>
            <a:endParaRPr lang="en-US" sz="2326" dirty="0">
              <a:solidFill>
                <a:schemeClr val="tx1"/>
              </a:solidFill>
              <a:latin typeface="Lato Light"/>
              <a:cs typeface="Lato Light"/>
            </a:endParaRPr>
          </a:p>
        </p:txBody>
      </p:sp>
      <p:sp>
        <p:nvSpPr>
          <p:cNvPr id="2" name="テキスト ボックス 1">
            <a:extLst>
              <a:ext uri="{FF2B5EF4-FFF2-40B4-BE49-F238E27FC236}">
                <a16:creationId xmlns:a16="http://schemas.microsoft.com/office/drawing/2014/main" id="{9EC1375C-0C10-E94E-9D2E-FBA0624EBC6A}"/>
              </a:ext>
            </a:extLst>
          </p:cNvPr>
          <p:cNvSpPr txBox="1"/>
          <p:nvPr/>
        </p:nvSpPr>
        <p:spPr>
          <a:xfrm>
            <a:off x="378582" y="3829539"/>
            <a:ext cx="5662003" cy="1015663"/>
          </a:xfrm>
          <a:prstGeom prst="rect">
            <a:avLst/>
          </a:prstGeom>
          <a:noFill/>
        </p:spPr>
        <p:txBody>
          <a:bodyPr wrap="square" rtlCol="0">
            <a:spAutoFit/>
          </a:bodyPr>
          <a:lstStyle/>
          <a:p>
            <a:r>
              <a:rPr kumimoji="1" lang="en-US" altLang="ja-JP" sz="6000" dirty="0">
                <a:solidFill>
                  <a:srgbClr val="FF0000"/>
                </a:solidFill>
              </a:rPr>
              <a:t>1</a:t>
            </a:r>
            <a:r>
              <a:rPr kumimoji="1" lang="ja-JP" altLang="en-US" sz="6000">
                <a:solidFill>
                  <a:srgbClr val="FF0000"/>
                </a:solidFill>
              </a:rPr>
              <a:t> 環境負荷低減　</a:t>
            </a:r>
            <a:endParaRPr kumimoji="1" lang="en-US" altLang="ja-JP" sz="6000" dirty="0">
              <a:solidFill>
                <a:srgbClr val="FF0000"/>
              </a:solidFill>
            </a:endParaRPr>
          </a:p>
        </p:txBody>
      </p:sp>
      <p:sp>
        <p:nvSpPr>
          <p:cNvPr id="10" name="テキスト ボックス 9">
            <a:extLst>
              <a:ext uri="{FF2B5EF4-FFF2-40B4-BE49-F238E27FC236}">
                <a16:creationId xmlns:a16="http://schemas.microsoft.com/office/drawing/2014/main" id="{CA993A1F-8891-A640-BC7A-8C0F7C0219DC}"/>
              </a:ext>
            </a:extLst>
          </p:cNvPr>
          <p:cNvSpPr txBox="1"/>
          <p:nvPr/>
        </p:nvSpPr>
        <p:spPr>
          <a:xfrm>
            <a:off x="12979288" y="4337370"/>
            <a:ext cx="5662003" cy="1938992"/>
          </a:xfrm>
          <a:prstGeom prst="rect">
            <a:avLst/>
          </a:prstGeom>
          <a:noFill/>
        </p:spPr>
        <p:txBody>
          <a:bodyPr wrap="square" rtlCol="0">
            <a:spAutoFit/>
          </a:bodyPr>
          <a:lstStyle/>
          <a:p>
            <a:r>
              <a:rPr kumimoji="1" lang="en-US" altLang="ja-JP" sz="6000" dirty="0">
                <a:solidFill>
                  <a:srgbClr val="FF0000"/>
                </a:solidFill>
              </a:rPr>
              <a:t>2</a:t>
            </a:r>
            <a:r>
              <a:rPr kumimoji="1" lang="ja-JP" altLang="en-US" sz="6000">
                <a:solidFill>
                  <a:srgbClr val="FF0000"/>
                </a:solidFill>
              </a:rPr>
              <a:t> 域内資源活用</a:t>
            </a:r>
            <a:endParaRPr kumimoji="1" lang="en-US" altLang="ja-JP" sz="6000" dirty="0">
              <a:solidFill>
                <a:srgbClr val="FF0000"/>
              </a:solidFill>
            </a:endParaRPr>
          </a:p>
          <a:p>
            <a:r>
              <a:rPr kumimoji="1" lang="ja-JP" altLang="en-US" sz="6000">
                <a:solidFill>
                  <a:srgbClr val="FF0000"/>
                </a:solidFill>
              </a:rPr>
              <a:t>（未利用資源）</a:t>
            </a:r>
          </a:p>
        </p:txBody>
      </p:sp>
      <p:sp>
        <p:nvSpPr>
          <p:cNvPr id="11" name="テキスト ボックス 10">
            <a:extLst>
              <a:ext uri="{FF2B5EF4-FFF2-40B4-BE49-F238E27FC236}">
                <a16:creationId xmlns:a16="http://schemas.microsoft.com/office/drawing/2014/main" id="{C1AA53AE-CA5B-A04C-895F-B03F0DC3213C}"/>
              </a:ext>
            </a:extLst>
          </p:cNvPr>
          <p:cNvSpPr txBox="1"/>
          <p:nvPr/>
        </p:nvSpPr>
        <p:spPr>
          <a:xfrm>
            <a:off x="6574637" y="2813876"/>
            <a:ext cx="5662003" cy="1015663"/>
          </a:xfrm>
          <a:prstGeom prst="rect">
            <a:avLst/>
          </a:prstGeom>
          <a:noFill/>
        </p:spPr>
        <p:txBody>
          <a:bodyPr wrap="square" rtlCol="0">
            <a:spAutoFit/>
          </a:bodyPr>
          <a:lstStyle/>
          <a:p>
            <a:r>
              <a:rPr kumimoji="1" lang="en-US" altLang="ja-JP" sz="6000" dirty="0">
                <a:solidFill>
                  <a:srgbClr val="FF0000"/>
                </a:solidFill>
              </a:rPr>
              <a:t>3</a:t>
            </a:r>
            <a:r>
              <a:rPr kumimoji="1" lang="ja-JP" altLang="en-US" sz="6000">
                <a:solidFill>
                  <a:srgbClr val="FF0000"/>
                </a:solidFill>
              </a:rPr>
              <a:t> 環境の可視化</a:t>
            </a:r>
          </a:p>
        </p:txBody>
      </p:sp>
    </p:spTree>
    <p:extLst>
      <p:ext uri="{BB962C8B-B14F-4D97-AF65-F5344CB8AC3E}">
        <p14:creationId xmlns:p14="http://schemas.microsoft.com/office/powerpoint/2010/main" val="309400648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3977206" y="808532"/>
            <a:ext cx="10333607" cy="1085238"/>
          </a:xfrm>
          <a:prstGeom prst="rect">
            <a:avLst/>
          </a:prstGeom>
          <a:noFill/>
        </p:spPr>
        <p:txBody>
          <a:bodyPr wrap="none" lIns="68584" tIns="34292" rIns="68584" bIns="34292" rtlCol="0">
            <a:spAutoFit/>
          </a:bodyPr>
          <a:lstStyle/>
          <a:p>
            <a:pPr algn="ctr"/>
            <a:r>
              <a:rPr lang="ja-JP" altLang="en-US" sz="6602" b="1">
                <a:solidFill>
                  <a:schemeClr val="tx2"/>
                </a:solidFill>
                <a:latin typeface="Lato" charset="0"/>
                <a:ea typeface="Lato" charset="0"/>
                <a:cs typeface="Lato" charset="0"/>
              </a:rPr>
              <a:t>地域に最適化した輪作体系</a:t>
            </a:r>
            <a:endParaRPr lang="id-ID" sz="6602" b="1" dirty="0">
              <a:solidFill>
                <a:schemeClr val="tx2"/>
              </a:solidFill>
              <a:latin typeface="Lato" charset="0"/>
              <a:ea typeface="Lato" charset="0"/>
              <a:cs typeface="Lato" charset="0"/>
            </a:endParaRPr>
          </a:p>
        </p:txBody>
      </p:sp>
      <p:sp>
        <p:nvSpPr>
          <p:cNvPr id="26" name="Rectangle 25"/>
          <p:cNvSpPr/>
          <p:nvPr/>
        </p:nvSpPr>
        <p:spPr>
          <a:xfrm>
            <a:off x="8612014" y="2485260"/>
            <a:ext cx="1165082" cy="6859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8522" tIns="34263" rIns="68522" bIns="34263" rtlCol="0" anchor="ctr"/>
          <a:lstStyle/>
          <a:p>
            <a:pPr algn="ctr"/>
            <a:endParaRPr lang="en-US" sz="2701" dirty="0">
              <a:solidFill>
                <a:schemeClr val="accent2"/>
              </a:solidFill>
              <a:latin typeface="Lato Light" charset="0"/>
            </a:endParaRPr>
          </a:p>
        </p:txBody>
      </p:sp>
      <p:sp>
        <p:nvSpPr>
          <p:cNvPr id="27" name="Subtitle 2"/>
          <p:cNvSpPr txBox="1">
            <a:spLocks/>
          </p:cNvSpPr>
          <p:nvPr/>
        </p:nvSpPr>
        <p:spPr>
          <a:xfrm>
            <a:off x="7247845" y="1960206"/>
            <a:ext cx="3823220" cy="550372"/>
          </a:xfrm>
          <a:prstGeom prst="rect">
            <a:avLst/>
          </a:prstGeom>
        </p:spPr>
        <p:txBody>
          <a:bodyPr vert="horz" wrap="none" lIns="163160" tIns="81580" rIns="163160" bIns="8158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r>
              <a:rPr lang="en-US" sz="2326" dirty="0">
                <a:solidFill>
                  <a:schemeClr val="accent1"/>
                </a:solidFill>
                <a:latin typeface="Lato Light"/>
                <a:cs typeface="Lato Light"/>
              </a:rPr>
              <a:t>CROP ROTATION SYSTEM</a:t>
            </a:r>
          </a:p>
        </p:txBody>
      </p:sp>
      <p:sp>
        <p:nvSpPr>
          <p:cNvPr id="58" name="正方形/長方形 57">
            <a:extLst>
              <a:ext uri="{FF2B5EF4-FFF2-40B4-BE49-F238E27FC236}">
                <a16:creationId xmlns:a16="http://schemas.microsoft.com/office/drawing/2014/main" id="{44280173-F56A-9546-B81C-1FCB42224D25}"/>
              </a:ext>
            </a:extLst>
          </p:cNvPr>
          <p:cNvSpPr/>
          <p:nvPr/>
        </p:nvSpPr>
        <p:spPr>
          <a:xfrm>
            <a:off x="6040585" y="12676904"/>
            <a:ext cx="6650181" cy="872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3" name="図表 2">
            <a:extLst>
              <a:ext uri="{FF2B5EF4-FFF2-40B4-BE49-F238E27FC236}">
                <a16:creationId xmlns:a16="http://schemas.microsoft.com/office/drawing/2014/main" id="{A255D477-144B-9F43-816F-9160545F518C}"/>
              </a:ext>
            </a:extLst>
          </p:cNvPr>
          <p:cNvGraphicFramePr/>
          <p:nvPr>
            <p:extLst>
              <p:ext uri="{D42A27DB-BD31-4B8C-83A1-F6EECF244321}">
                <p14:modId xmlns:p14="http://schemas.microsoft.com/office/powerpoint/2010/main" val="4144515167"/>
              </p:ext>
            </p:extLst>
          </p:nvPr>
        </p:nvGraphicFramePr>
        <p:xfrm>
          <a:off x="594360" y="2782802"/>
          <a:ext cx="17213580" cy="105674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テキスト ボックス 6">
            <a:extLst>
              <a:ext uri="{FF2B5EF4-FFF2-40B4-BE49-F238E27FC236}">
                <a16:creationId xmlns:a16="http://schemas.microsoft.com/office/drawing/2014/main" id="{59F1EDAA-7E5C-AA43-9CEE-6C9519C2384D}"/>
              </a:ext>
            </a:extLst>
          </p:cNvPr>
          <p:cNvSpPr txBox="1"/>
          <p:nvPr/>
        </p:nvSpPr>
        <p:spPr>
          <a:xfrm>
            <a:off x="7051577" y="7097025"/>
            <a:ext cx="4628195" cy="1938992"/>
          </a:xfrm>
          <a:prstGeom prst="rect">
            <a:avLst/>
          </a:prstGeom>
          <a:noFill/>
        </p:spPr>
        <p:txBody>
          <a:bodyPr wrap="square" rtlCol="0">
            <a:spAutoFit/>
          </a:bodyPr>
          <a:lstStyle/>
          <a:p>
            <a:r>
              <a:rPr kumimoji="1" lang="ja-JP" altLang="en-US" sz="6000">
                <a:solidFill>
                  <a:srgbClr val="FF0000"/>
                </a:solidFill>
              </a:rPr>
              <a:t> </a:t>
            </a:r>
            <a:r>
              <a:rPr kumimoji="1" lang="ja-JP" altLang="en-US" sz="6000">
                <a:solidFill>
                  <a:srgbClr val="1EA185"/>
                </a:solidFill>
              </a:rPr>
              <a:t>水田畑地化</a:t>
            </a:r>
            <a:endParaRPr kumimoji="1" lang="en-US" altLang="ja-JP" sz="6000" dirty="0">
              <a:solidFill>
                <a:srgbClr val="1EA185"/>
              </a:solidFill>
            </a:endParaRPr>
          </a:p>
          <a:p>
            <a:r>
              <a:rPr kumimoji="1" lang="ja-JP" altLang="en-US" sz="6000">
                <a:solidFill>
                  <a:srgbClr val="1EA185"/>
                </a:solidFill>
              </a:rPr>
              <a:t>を含めた輪作</a:t>
            </a:r>
            <a:endParaRPr kumimoji="1" lang="en-US" altLang="ja-JP" sz="4700" dirty="0">
              <a:solidFill>
                <a:srgbClr val="1EA185"/>
              </a:solidFill>
            </a:endParaRPr>
          </a:p>
        </p:txBody>
      </p:sp>
    </p:spTree>
    <p:extLst>
      <p:ext uri="{BB962C8B-B14F-4D97-AF65-F5344CB8AC3E}">
        <p14:creationId xmlns:p14="http://schemas.microsoft.com/office/powerpoint/2010/main" val="9363677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3977206" y="808532"/>
            <a:ext cx="10333607" cy="1085238"/>
          </a:xfrm>
          <a:prstGeom prst="rect">
            <a:avLst/>
          </a:prstGeom>
          <a:noFill/>
        </p:spPr>
        <p:txBody>
          <a:bodyPr wrap="none" lIns="68584" tIns="34292" rIns="68584" bIns="34292" rtlCol="0">
            <a:spAutoFit/>
          </a:bodyPr>
          <a:lstStyle/>
          <a:p>
            <a:pPr algn="ctr"/>
            <a:r>
              <a:rPr lang="ja-JP" altLang="en-US" sz="6602" b="1">
                <a:solidFill>
                  <a:schemeClr val="tx2"/>
                </a:solidFill>
                <a:latin typeface="Lato" charset="0"/>
                <a:ea typeface="Lato" charset="0"/>
                <a:cs typeface="Lato" charset="0"/>
              </a:rPr>
              <a:t>地域に最適化した輪作体系</a:t>
            </a:r>
            <a:endParaRPr lang="id-ID" sz="6602" b="1" dirty="0">
              <a:solidFill>
                <a:schemeClr val="tx2"/>
              </a:solidFill>
              <a:latin typeface="Lato" charset="0"/>
              <a:ea typeface="Lato" charset="0"/>
              <a:cs typeface="Lato" charset="0"/>
            </a:endParaRPr>
          </a:p>
        </p:txBody>
      </p:sp>
      <p:sp>
        <p:nvSpPr>
          <p:cNvPr id="26" name="Rectangle 25"/>
          <p:cNvSpPr/>
          <p:nvPr/>
        </p:nvSpPr>
        <p:spPr>
          <a:xfrm>
            <a:off x="8612014" y="2485260"/>
            <a:ext cx="1165082" cy="6859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8522" tIns="34263" rIns="68522" bIns="34263" rtlCol="0" anchor="ctr"/>
          <a:lstStyle/>
          <a:p>
            <a:pPr algn="ctr"/>
            <a:endParaRPr lang="en-US" sz="2701" dirty="0">
              <a:solidFill>
                <a:schemeClr val="accent2"/>
              </a:solidFill>
              <a:latin typeface="Lato Light" charset="0"/>
            </a:endParaRPr>
          </a:p>
        </p:txBody>
      </p:sp>
      <p:sp>
        <p:nvSpPr>
          <p:cNvPr id="27" name="Subtitle 2"/>
          <p:cNvSpPr txBox="1">
            <a:spLocks/>
          </p:cNvSpPr>
          <p:nvPr/>
        </p:nvSpPr>
        <p:spPr>
          <a:xfrm>
            <a:off x="7247840" y="1960206"/>
            <a:ext cx="3823220" cy="550372"/>
          </a:xfrm>
          <a:prstGeom prst="rect">
            <a:avLst/>
          </a:prstGeom>
        </p:spPr>
        <p:txBody>
          <a:bodyPr vert="horz" wrap="none" lIns="163160" tIns="81580" rIns="163160" bIns="8158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r>
              <a:rPr lang="en-US" altLang="ja-JP" sz="2326" dirty="0">
                <a:solidFill>
                  <a:schemeClr val="accent1"/>
                </a:solidFill>
                <a:latin typeface="Lato Light"/>
                <a:cs typeface="Lato Light"/>
              </a:rPr>
              <a:t>CROP ROTATION SYSTEM</a:t>
            </a:r>
          </a:p>
        </p:txBody>
      </p:sp>
      <p:sp>
        <p:nvSpPr>
          <p:cNvPr id="58" name="正方形/長方形 57">
            <a:extLst>
              <a:ext uri="{FF2B5EF4-FFF2-40B4-BE49-F238E27FC236}">
                <a16:creationId xmlns:a16="http://schemas.microsoft.com/office/drawing/2014/main" id="{44280173-F56A-9546-B81C-1FCB42224D25}"/>
              </a:ext>
            </a:extLst>
          </p:cNvPr>
          <p:cNvSpPr/>
          <p:nvPr/>
        </p:nvSpPr>
        <p:spPr>
          <a:xfrm>
            <a:off x="6040585" y="12676904"/>
            <a:ext cx="6650181" cy="872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a:extLst>
              <a:ext uri="{FF2B5EF4-FFF2-40B4-BE49-F238E27FC236}">
                <a16:creationId xmlns:a16="http://schemas.microsoft.com/office/drawing/2014/main" id="{5EF44E22-7962-3C49-AB1D-885903CA3FF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10800000">
            <a:off x="2163878" y="2866807"/>
            <a:ext cx="13960244" cy="10470183"/>
          </a:xfrm>
          <a:prstGeom prst="rect">
            <a:avLst/>
          </a:prstGeom>
        </p:spPr>
      </p:pic>
    </p:spTree>
    <p:extLst>
      <p:ext uri="{BB962C8B-B14F-4D97-AF65-F5344CB8AC3E}">
        <p14:creationId xmlns:p14="http://schemas.microsoft.com/office/powerpoint/2010/main" val="28599372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3977206" y="808532"/>
            <a:ext cx="10333607" cy="1085238"/>
          </a:xfrm>
          <a:prstGeom prst="rect">
            <a:avLst/>
          </a:prstGeom>
          <a:noFill/>
        </p:spPr>
        <p:txBody>
          <a:bodyPr wrap="none" lIns="68584" tIns="34292" rIns="68584" bIns="34292" rtlCol="0">
            <a:spAutoFit/>
          </a:bodyPr>
          <a:lstStyle/>
          <a:p>
            <a:pPr algn="ctr"/>
            <a:r>
              <a:rPr lang="ja-JP" altLang="en-US" sz="6602" b="1">
                <a:solidFill>
                  <a:schemeClr val="tx2"/>
                </a:solidFill>
                <a:latin typeface="Lato" charset="0"/>
                <a:ea typeface="Lato" charset="0"/>
                <a:cs typeface="Lato" charset="0"/>
              </a:rPr>
              <a:t>地域に最適化した輪作体系</a:t>
            </a:r>
            <a:endParaRPr lang="id-ID" sz="6602" b="1" dirty="0">
              <a:solidFill>
                <a:schemeClr val="tx2"/>
              </a:solidFill>
              <a:latin typeface="Lato" charset="0"/>
              <a:ea typeface="Lato" charset="0"/>
              <a:cs typeface="Lato" charset="0"/>
            </a:endParaRPr>
          </a:p>
        </p:txBody>
      </p:sp>
      <p:sp>
        <p:nvSpPr>
          <p:cNvPr id="26" name="Rectangle 25"/>
          <p:cNvSpPr/>
          <p:nvPr/>
        </p:nvSpPr>
        <p:spPr>
          <a:xfrm>
            <a:off x="8612014" y="2485260"/>
            <a:ext cx="1165082" cy="6859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8522" tIns="34263" rIns="68522" bIns="34263" rtlCol="0" anchor="ctr"/>
          <a:lstStyle/>
          <a:p>
            <a:pPr algn="ctr"/>
            <a:endParaRPr lang="en-US" sz="2701" dirty="0">
              <a:solidFill>
                <a:schemeClr val="accent2"/>
              </a:solidFill>
              <a:latin typeface="Lato Light" charset="0"/>
            </a:endParaRPr>
          </a:p>
        </p:txBody>
      </p:sp>
      <p:sp>
        <p:nvSpPr>
          <p:cNvPr id="27" name="Subtitle 2"/>
          <p:cNvSpPr txBox="1">
            <a:spLocks/>
          </p:cNvSpPr>
          <p:nvPr/>
        </p:nvSpPr>
        <p:spPr>
          <a:xfrm>
            <a:off x="7247840" y="1960206"/>
            <a:ext cx="3823220" cy="550372"/>
          </a:xfrm>
          <a:prstGeom prst="rect">
            <a:avLst/>
          </a:prstGeom>
        </p:spPr>
        <p:txBody>
          <a:bodyPr vert="horz" wrap="none" lIns="163160" tIns="81580" rIns="163160" bIns="8158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r>
              <a:rPr lang="en-US" altLang="ja-JP" sz="2326" dirty="0">
                <a:solidFill>
                  <a:schemeClr val="accent1"/>
                </a:solidFill>
                <a:latin typeface="Lato Light"/>
                <a:cs typeface="Lato Light"/>
              </a:rPr>
              <a:t>CROP ROTATION SYSTEM</a:t>
            </a:r>
          </a:p>
        </p:txBody>
      </p:sp>
      <p:sp>
        <p:nvSpPr>
          <p:cNvPr id="58" name="正方形/長方形 57">
            <a:extLst>
              <a:ext uri="{FF2B5EF4-FFF2-40B4-BE49-F238E27FC236}">
                <a16:creationId xmlns:a16="http://schemas.microsoft.com/office/drawing/2014/main" id="{44280173-F56A-9546-B81C-1FCB42224D25}"/>
              </a:ext>
            </a:extLst>
          </p:cNvPr>
          <p:cNvSpPr/>
          <p:nvPr/>
        </p:nvSpPr>
        <p:spPr>
          <a:xfrm>
            <a:off x="6040585" y="12676904"/>
            <a:ext cx="6650181" cy="872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A860B74B-FA89-964A-AB24-5EEE32E7F17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10800000">
            <a:off x="2163725" y="2734972"/>
            <a:ext cx="13960549" cy="10470411"/>
          </a:xfrm>
          <a:prstGeom prst="rect">
            <a:avLst/>
          </a:prstGeom>
        </p:spPr>
      </p:pic>
    </p:spTree>
    <p:extLst>
      <p:ext uri="{BB962C8B-B14F-4D97-AF65-F5344CB8AC3E}">
        <p14:creationId xmlns:p14="http://schemas.microsoft.com/office/powerpoint/2010/main" val="307204303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7375570" y="808532"/>
            <a:ext cx="3536874" cy="1085238"/>
          </a:xfrm>
          <a:prstGeom prst="rect">
            <a:avLst/>
          </a:prstGeom>
          <a:noFill/>
        </p:spPr>
        <p:txBody>
          <a:bodyPr wrap="none" lIns="68584" tIns="34292" rIns="68584" bIns="34292" rtlCol="0">
            <a:spAutoFit/>
          </a:bodyPr>
          <a:lstStyle/>
          <a:p>
            <a:pPr algn="ctr"/>
            <a:r>
              <a:rPr lang="ja-JP" altLang="en-US" sz="6602" b="1">
                <a:solidFill>
                  <a:schemeClr val="tx2"/>
                </a:solidFill>
                <a:latin typeface="Lato" charset="0"/>
                <a:ea typeface="Lato" charset="0"/>
                <a:cs typeface="Lato" charset="0"/>
              </a:rPr>
              <a:t>環境資源</a:t>
            </a:r>
            <a:endParaRPr lang="id-ID" sz="6602" b="1" dirty="0">
              <a:solidFill>
                <a:schemeClr val="tx2"/>
              </a:solidFill>
              <a:latin typeface="Lato" charset="0"/>
              <a:ea typeface="Lato" charset="0"/>
              <a:cs typeface="Lato" charset="0"/>
            </a:endParaRPr>
          </a:p>
        </p:txBody>
      </p:sp>
      <p:sp>
        <p:nvSpPr>
          <p:cNvPr id="26" name="Rectangle 25"/>
          <p:cNvSpPr/>
          <p:nvPr/>
        </p:nvSpPr>
        <p:spPr>
          <a:xfrm>
            <a:off x="8612014" y="2485260"/>
            <a:ext cx="1165082" cy="6859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8522" tIns="34263" rIns="68522" bIns="34263" rtlCol="0" anchor="ctr"/>
          <a:lstStyle/>
          <a:p>
            <a:pPr algn="ctr"/>
            <a:endParaRPr lang="en-US" sz="2701" dirty="0">
              <a:solidFill>
                <a:schemeClr val="accent2"/>
              </a:solidFill>
              <a:latin typeface="Lato Light" charset="0"/>
            </a:endParaRPr>
          </a:p>
        </p:txBody>
      </p:sp>
      <p:sp>
        <p:nvSpPr>
          <p:cNvPr id="27" name="Subtitle 2"/>
          <p:cNvSpPr txBox="1">
            <a:spLocks/>
          </p:cNvSpPr>
          <p:nvPr/>
        </p:nvSpPr>
        <p:spPr>
          <a:xfrm>
            <a:off x="8145908" y="1960206"/>
            <a:ext cx="2027087" cy="550436"/>
          </a:xfrm>
          <a:prstGeom prst="rect">
            <a:avLst/>
          </a:prstGeom>
        </p:spPr>
        <p:txBody>
          <a:bodyPr vert="horz" wrap="none" lIns="163160" tIns="81580" rIns="163160" bIns="8158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r>
              <a:rPr lang="en-US" sz="2326" dirty="0">
                <a:solidFill>
                  <a:schemeClr val="accent1"/>
                </a:solidFill>
                <a:latin typeface="Lato Light"/>
                <a:cs typeface="Lato Light"/>
              </a:rPr>
              <a:t>RESOURCES</a:t>
            </a:r>
          </a:p>
        </p:txBody>
      </p:sp>
      <p:sp>
        <p:nvSpPr>
          <p:cNvPr id="58" name="正方形/長方形 57">
            <a:extLst>
              <a:ext uri="{FF2B5EF4-FFF2-40B4-BE49-F238E27FC236}">
                <a16:creationId xmlns:a16="http://schemas.microsoft.com/office/drawing/2014/main" id="{44280173-F56A-9546-B81C-1FCB42224D25}"/>
              </a:ext>
            </a:extLst>
          </p:cNvPr>
          <p:cNvSpPr/>
          <p:nvPr/>
        </p:nvSpPr>
        <p:spPr>
          <a:xfrm>
            <a:off x="6040585" y="12676904"/>
            <a:ext cx="6650181" cy="872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ADF76C6B-E50F-A545-99C5-53E51DFE487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66066" y="2834123"/>
            <a:ext cx="17755867" cy="9987675"/>
          </a:xfrm>
          <a:prstGeom prst="rect">
            <a:avLst/>
          </a:prstGeom>
        </p:spPr>
      </p:pic>
    </p:spTree>
    <p:extLst>
      <p:ext uri="{BB962C8B-B14F-4D97-AF65-F5344CB8AC3E}">
        <p14:creationId xmlns:p14="http://schemas.microsoft.com/office/powerpoint/2010/main" val="292980740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7375570" y="808532"/>
            <a:ext cx="3536874" cy="1085238"/>
          </a:xfrm>
          <a:prstGeom prst="rect">
            <a:avLst/>
          </a:prstGeom>
          <a:noFill/>
        </p:spPr>
        <p:txBody>
          <a:bodyPr wrap="none" lIns="68584" tIns="34292" rIns="68584" bIns="34292" rtlCol="0">
            <a:spAutoFit/>
          </a:bodyPr>
          <a:lstStyle/>
          <a:p>
            <a:pPr algn="ctr"/>
            <a:r>
              <a:rPr lang="ja-JP" altLang="en-US" sz="6602" b="1">
                <a:solidFill>
                  <a:schemeClr val="tx2"/>
                </a:solidFill>
                <a:latin typeface="Lato" charset="0"/>
                <a:ea typeface="Lato" charset="0"/>
                <a:cs typeface="Lato" charset="0"/>
              </a:rPr>
              <a:t>環境資源</a:t>
            </a:r>
            <a:endParaRPr lang="id-ID" sz="6602" b="1" dirty="0">
              <a:solidFill>
                <a:schemeClr val="tx2"/>
              </a:solidFill>
              <a:latin typeface="Lato" charset="0"/>
              <a:ea typeface="Lato" charset="0"/>
              <a:cs typeface="Lato" charset="0"/>
            </a:endParaRPr>
          </a:p>
        </p:txBody>
      </p:sp>
      <p:sp>
        <p:nvSpPr>
          <p:cNvPr id="26" name="Rectangle 25"/>
          <p:cNvSpPr/>
          <p:nvPr/>
        </p:nvSpPr>
        <p:spPr>
          <a:xfrm>
            <a:off x="8612014" y="2485260"/>
            <a:ext cx="1165082" cy="6859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8522" tIns="34263" rIns="68522" bIns="34263" rtlCol="0" anchor="ctr"/>
          <a:lstStyle/>
          <a:p>
            <a:pPr algn="ctr"/>
            <a:endParaRPr lang="en-US" sz="2701" dirty="0">
              <a:solidFill>
                <a:schemeClr val="accent2"/>
              </a:solidFill>
              <a:latin typeface="Lato Light" charset="0"/>
            </a:endParaRPr>
          </a:p>
        </p:txBody>
      </p:sp>
      <p:sp>
        <p:nvSpPr>
          <p:cNvPr id="27" name="Subtitle 2"/>
          <p:cNvSpPr txBox="1">
            <a:spLocks/>
          </p:cNvSpPr>
          <p:nvPr/>
        </p:nvSpPr>
        <p:spPr>
          <a:xfrm>
            <a:off x="8145908" y="1960206"/>
            <a:ext cx="2027087" cy="550436"/>
          </a:xfrm>
          <a:prstGeom prst="rect">
            <a:avLst/>
          </a:prstGeom>
        </p:spPr>
        <p:txBody>
          <a:bodyPr vert="horz" wrap="none" lIns="163160" tIns="81580" rIns="163160" bIns="8158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r>
              <a:rPr lang="en-US" sz="2326" dirty="0">
                <a:solidFill>
                  <a:schemeClr val="accent1"/>
                </a:solidFill>
                <a:latin typeface="Lato Light"/>
                <a:cs typeface="Lato Light"/>
              </a:rPr>
              <a:t>RESOURCES</a:t>
            </a:r>
          </a:p>
        </p:txBody>
      </p:sp>
      <p:sp>
        <p:nvSpPr>
          <p:cNvPr id="58" name="正方形/長方形 57">
            <a:extLst>
              <a:ext uri="{FF2B5EF4-FFF2-40B4-BE49-F238E27FC236}">
                <a16:creationId xmlns:a16="http://schemas.microsoft.com/office/drawing/2014/main" id="{44280173-F56A-9546-B81C-1FCB42224D25}"/>
              </a:ext>
            </a:extLst>
          </p:cNvPr>
          <p:cNvSpPr/>
          <p:nvPr/>
        </p:nvSpPr>
        <p:spPr>
          <a:xfrm>
            <a:off x="6040585" y="12676904"/>
            <a:ext cx="6650181" cy="872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AAA96D66-D4D5-D448-9445-86F14567E52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73683" y="2792543"/>
            <a:ext cx="17940634" cy="10007509"/>
          </a:xfrm>
          <a:prstGeom prst="rect">
            <a:avLst/>
          </a:prstGeom>
        </p:spPr>
      </p:pic>
    </p:spTree>
    <p:extLst>
      <p:ext uri="{BB962C8B-B14F-4D97-AF65-F5344CB8AC3E}">
        <p14:creationId xmlns:p14="http://schemas.microsoft.com/office/powerpoint/2010/main" val="423067596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7375570" y="808532"/>
            <a:ext cx="3536874" cy="1085238"/>
          </a:xfrm>
          <a:prstGeom prst="rect">
            <a:avLst/>
          </a:prstGeom>
          <a:noFill/>
        </p:spPr>
        <p:txBody>
          <a:bodyPr wrap="none" lIns="68584" tIns="34292" rIns="68584" bIns="34292" rtlCol="0">
            <a:spAutoFit/>
          </a:bodyPr>
          <a:lstStyle/>
          <a:p>
            <a:pPr algn="ctr"/>
            <a:r>
              <a:rPr lang="ja-JP" altLang="en-US" sz="6602" b="1">
                <a:solidFill>
                  <a:schemeClr val="tx2"/>
                </a:solidFill>
                <a:latin typeface="Lato" charset="0"/>
                <a:ea typeface="Lato" charset="0"/>
                <a:cs typeface="Lato" charset="0"/>
              </a:rPr>
              <a:t>環境資源</a:t>
            </a:r>
            <a:endParaRPr lang="id-ID" sz="6602" b="1" dirty="0">
              <a:solidFill>
                <a:schemeClr val="tx2"/>
              </a:solidFill>
              <a:latin typeface="Lato" charset="0"/>
              <a:ea typeface="Lato" charset="0"/>
              <a:cs typeface="Lato" charset="0"/>
            </a:endParaRPr>
          </a:p>
        </p:txBody>
      </p:sp>
      <p:sp>
        <p:nvSpPr>
          <p:cNvPr id="26" name="Rectangle 25"/>
          <p:cNvSpPr/>
          <p:nvPr/>
        </p:nvSpPr>
        <p:spPr>
          <a:xfrm>
            <a:off x="8612014" y="2485260"/>
            <a:ext cx="1165082" cy="6859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8522" tIns="34263" rIns="68522" bIns="34263" rtlCol="0" anchor="ctr"/>
          <a:lstStyle/>
          <a:p>
            <a:pPr algn="ctr"/>
            <a:endParaRPr lang="en-US" sz="2701" dirty="0">
              <a:solidFill>
                <a:schemeClr val="accent2"/>
              </a:solidFill>
              <a:latin typeface="Lato Light" charset="0"/>
            </a:endParaRPr>
          </a:p>
        </p:txBody>
      </p:sp>
      <p:sp>
        <p:nvSpPr>
          <p:cNvPr id="27" name="Subtitle 2"/>
          <p:cNvSpPr txBox="1">
            <a:spLocks/>
          </p:cNvSpPr>
          <p:nvPr/>
        </p:nvSpPr>
        <p:spPr>
          <a:xfrm>
            <a:off x="8145908" y="1960206"/>
            <a:ext cx="2027087" cy="550436"/>
          </a:xfrm>
          <a:prstGeom prst="rect">
            <a:avLst/>
          </a:prstGeom>
        </p:spPr>
        <p:txBody>
          <a:bodyPr vert="horz" wrap="none" lIns="163160" tIns="81580" rIns="163160" bIns="8158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r>
              <a:rPr lang="en-US" sz="2326" dirty="0">
                <a:solidFill>
                  <a:schemeClr val="accent1"/>
                </a:solidFill>
                <a:latin typeface="Lato Light"/>
                <a:cs typeface="Lato Light"/>
              </a:rPr>
              <a:t>RESOURCES</a:t>
            </a:r>
          </a:p>
        </p:txBody>
      </p:sp>
      <p:sp>
        <p:nvSpPr>
          <p:cNvPr id="58" name="正方形/長方形 57">
            <a:extLst>
              <a:ext uri="{FF2B5EF4-FFF2-40B4-BE49-F238E27FC236}">
                <a16:creationId xmlns:a16="http://schemas.microsoft.com/office/drawing/2014/main" id="{44280173-F56A-9546-B81C-1FCB42224D25}"/>
              </a:ext>
            </a:extLst>
          </p:cNvPr>
          <p:cNvSpPr/>
          <p:nvPr/>
        </p:nvSpPr>
        <p:spPr>
          <a:xfrm>
            <a:off x="6040585" y="12676904"/>
            <a:ext cx="6650181" cy="872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a:extLst>
              <a:ext uri="{FF2B5EF4-FFF2-40B4-BE49-F238E27FC236}">
                <a16:creationId xmlns:a16="http://schemas.microsoft.com/office/drawing/2014/main" id="{6589CB08-8410-D64B-80A4-DFF6C69EF51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00960" y="2920360"/>
            <a:ext cx="17387189" cy="9753126"/>
          </a:xfrm>
          <a:prstGeom prst="rect">
            <a:avLst/>
          </a:prstGeom>
        </p:spPr>
      </p:pic>
    </p:spTree>
    <p:extLst>
      <p:ext uri="{BB962C8B-B14F-4D97-AF65-F5344CB8AC3E}">
        <p14:creationId xmlns:p14="http://schemas.microsoft.com/office/powerpoint/2010/main" val="101534718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2825880" y="868391"/>
            <a:ext cx="12569125" cy="1698847"/>
            <a:chOff x="6008978" y="-1384869"/>
            <a:chExt cx="12359700" cy="2264540"/>
          </a:xfrm>
        </p:grpSpPr>
        <p:sp>
          <p:nvSpPr>
            <p:cNvPr id="18" name="TextBox 17"/>
            <p:cNvSpPr txBox="1"/>
            <p:nvPr/>
          </p:nvSpPr>
          <p:spPr>
            <a:xfrm>
              <a:off x="6008978" y="-1384869"/>
              <a:ext cx="12359700" cy="1446608"/>
            </a:xfrm>
            <a:prstGeom prst="rect">
              <a:avLst/>
            </a:prstGeom>
            <a:noFill/>
          </p:spPr>
          <p:txBody>
            <a:bodyPr wrap="square" lIns="68584" tIns="34292" rIns="68584" bIns="34292" rtlCol="0">
              <a:spAutoFit/>
            </a:bodyPr>
            <a:lstStyle/>
            <a:p>
              <a:pPr algn="ctr"/>
              <a:r>
                <a:rPr lang="ja-JP" altLang="en-US" sz="6602" b="1">
                  <a:solidFill>
                    <a:schemeClr val="tx2"/>
                  </a:solidFill>
                  <a:latin typeface="Lato Regular"/>
                  <a:cs typeface="Lato Regular"/>
                </a:rPr>
                <a:t>　その為に何をするのか</a:t>
              </a:r>
              <a:endParaRPr lang="id-ID" sz="6602" b="1" dirty="0">
                <a:solidFill>
                  <a:schemeClr val="tx2"/>
                </a:solidFill>
                <a:latin typeface="Lato Regular"/>
                <a:cs typeface="Lato Regular"/>
              </a:endParaRPr>
            </a:p>
          </p:txBody>
        </p:sp>
        <p:sp>
          <p:nvSpPr>
            <p:cNvPr id="19" name="Rectangle 18"/>
            <p:cNvSpPr/>
            <p:nvPr/>
          </p:nvSpPr>
          <p:spPr>
            <a:xfrm>
              <a:off x="11391148" y="780234"/>
              <a:ext cx="1553038" cy="9143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8522" tIns="34263" rIns="68522" bIns="34263" rtlCol="0" anchor="ctr"/>
            <a:lstStyle/>
            <a:p>
              <a:pPr algn="ctr"/>
              <a:endParaRPr lang="en-US" sz="2701" dirty="0">
                <a:solidFill>
                  <a:schemeClr val="accent2"/>
                </a:solidFill>
                <a:latin typeface="Open Sans Light"/>
              </a:endParaRPr>
            </a:p>
          </p:txBody>
        </p:sp>
        <p:sp>
          <p:nvSpPr>
            <p:cNvPr id="20" name="Subtitle 2"/>
            <p:cNvSpPr txBox="1">
              <a:spLocks/>
            </p:cNvSpPr>
            <p:nvPr/>
          </p:nvSpPr>
          <p:spPr>
            <a:xfrm>
              <a:off x="6340076" y="40555"/>
              <a:ext cx="11655184" cy="839116"/>
            </a:xfrm>
            <a:prstGeom prst="rect">
              <a:avLst/>
            </a:prstGeom>
          </p:spPr>
          <p:txBody>
            <a:bodyPr vert="horz" lIns="163160" tIns="81580" rIns="163160" bIns="81580" rtlCol="0">
              <a:norm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r>
                <a:rPr lang="en-US" sz="2326" dirty="0">
                  <a:solidFill>
                    <a:schemeClr val="accent1"/>
                  </a:solidFill>
                  <a:latin typeface="Lato Light"/>
                  <a:cs typeface="Lato Light"/>
                </a:rPr>
                <a:t>OUR WHAT</a:t>
              </a:r>
            </a:p>
          </p:txBody>
        </p:sp>
      </p:grpSp>
      <p:sp>
        <p:nvSpPr>
          <p:cNvPr id="11" name="Round Same Side Corner Rectangle 10"/>
          <p:cNvSpPr/>
          <p:nvPr/>
        </p:nvSpPr>
        <p:spPr>
          <a:xfrm rot="16200000" flipV="1">
            <a:off x="4104977" y="499640"/>
            <a:ext cx="2771618" cy="10981576"/>
          </a:xfrm>
          <a:prstGeom prst="round2SameRect">
            <a:avLst>
              <a:gd name="adj1" fmla="val 50000"/>
              <a:gd name="adj2" fmla="val 0"/>
            </a:avLst>
          </a:prstGeom>
          <a:solidFill>
            <a:schemeClr val="accent6">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64607" tIns="82304" rIns="164607" bIns="82304" rtlCol="0" anchor="ctr"/>
          <a:lstStyle/>
          <a:p>
            <a:pPr algn="ctr"/>
            <a:endParaRPr lang="bg-BG" sz="2701" dirty="0">
              <a:latin typeface="Lato Light"/>
            </a:endParaRPr>
          </a:p>
        </p:txBody>
      </p:sp>
      <p:grpSp>
        <p:nvGrpSpPr>
          <p:cNvPr id="5" name="Group 4"/>
          <p:cNvGrpSpPr/>
          <p:nvPr/>
        </p:nvGrpSpPr>
        <p:grpSpPr>
          <a:xfrm>
            <a:off x="1190647" y="4843916"/>
            <a:ext cx="10100985" cy="2102131"/>
            <a:chOff x="701992" y="4122454"/>
            <a:chExt cx="13464473" cy="2802111"/>
          </a:xfrm>
        </p:grpSpPr>
        <p:sp>
          <p:nvSpPr>
            <p:cNvPr id="12" name="Title 13"/>
            <p:cNvSpPr txBox="1">
              <a:spLocks/>
            </p:cNvSpPr>
            <p:nvPr/>
          </p:nvSpPr>
          <p:spPr>
            <a:xfrm>
              <a:off x="1637915" y="4638565"/>
              <a:ext cx="12528550" cy="2286000"/>
            </a:xfrm>
            <a:prstGeom prst="rect">
              <a:avLst/>
            </a:prstGeom>
          </p:spPr>
          <p:txBody>
            <a:bodyPr vert="horz" lIns="137168" tIns="68584" rIns="137168" bIns="68584" rtlCol="0" anchor="ctr">
              <a:noAutofit/>
            </a:bodyPr>
            <a:lstStyle>
              <a:lvl1pPr algn="l" defTabSz="1828434" rtl="0" eaLnBrk="1" latinLnBrk="0" hangingPunct="1">
                <a:lnSpc>
                  <a:spcPct val="90000"/>
                </a:lnSpc>
                <a:spcBef>
                  <a:spcPct val="0"/>
                </a:spcBef>
                <a:buNone/>
                <a:defRPr lang="en-US" sz="6000" kern="1200">
                  <a:solidFill>
                    <a:schemeClr val="tx1"/>
                  </a:solidFill>
                  <a:latin typeface="Lato" panose="020F0502020204030203" pitchFamily="34" charset="0"/>
                  <a:ea typeface="+mj-ea"/>
                  <a:cs typeface="+mj-cs"/>
                </a:defRPr>
              </a:lvl1pPr>
            </a:lstStyle>
            <a:p>
              <a:r>
                <a:rPr lang="en-US" sz="3601" i="1" dirty="0">
                  <a:solidFill>
                    <a:schemeClr val="bg1"/>
                  </a:solidFill>
                  <a:latin typeface="Lato Light"/>
                  <a:cs typeface="Lato Light"/>
                </a:rPr>
                <a:t>Most businesses think that product is the most important thing, but without great leadership won't make a company successful</a:t>
              </a:r>
              <a:br>
                <a:rPr lang="en-US" sz="3601" i="1" dirty="0">
                  <a:solidFill>
                    <a:schemeClr val="bg1"/>
                  </a:solidFill>
                  <a:latin typeface="Lato Light"/>
                  <a:cs typeface="Lato Light"/>
                </a:rPr>
              </a:br>
              <a:r>
                <a:rPr lang="en-US" sz="3001" i="1" dirty="0">
                  <a:solidFill>
                    <a:schemeClr val="bg1"/>
                  </a:solidFill>
                  <a:latin typeface="Lato Light"/>
                  <a:cs typeface="Lato Light"/>
                </a:rPr>
                <a:t>– Robert </a:t>
              </a:r>
              <a:r>
                <a:rPr lang="en-US" sz="3001" i="1" dirty="0" err="1">
                  <a:solidFill>
                    <a:schemeClr val="bg1"/>
                  </a:solidFill>
                  <a:latin typeface="Lato Light"/>
                  <a:cs typeface="Lato Light"/>
                </a:rPr>
                <a:t>Kiyosaki</a:t>
              </a:r>
              <a:endParaRPr lang="en-US" sz="3001" i="1" dirty="0">
                <a:solidFill>
                  <a:schemeClr val="bg1"/>
                </a:solidFill>
                <a:latin typeface="Lato Light"/>
                <a:cs typeface="Lato Light"/>
              </a:endParaRPr>
            </a:p>
          </p:txBody>
        </p:sp>
        <p:sp>
          <p:nvSpPr>
            <p:cNvPr id="13" name="Freeform 71"/>
            <p:cNvSpPr>
              <a:spLocks noChangeArrowheads="1"/>
            </p:cNvSpPr>
            <p:nvPr/>
          </p:nvSpPr>
          <p:spPr bwMode="auto">
            <a:xfrm>
              <a:off x="10348971" y="6137424"/>
              <a:ext cx="909999" cy="675742"/>
            </a:xfrm>
            <a:custGeom>
              <a:avLst/>
              <a:gdLst>
                <a:gd name="T0" fmla="*/ 70 w 444"/>
                <a:gd name="T1" fmla="*/ 0 h 329"/>
                <a:gd name="T2" fmla="*/ 70 w 444"/>
                <a:gd name="T3" fmla="*/ 0 h 329"/>
                <a:gd name="T4" fmla="*/ 0 w 444"/>
                <a:gd name="T5" fmla="*/ 70 h 329"/>
                <a:gd name="T6" fmla="*/ 70 w 444"/>
                <a:gd name="T7" fmla="*/ 150 h 329"/>
                <a:gd name="T8" fmla="*/ 0 w 444"/>
                <a:gd name="T9" fmla="*/ 291 h 329"/>
                <a:gd name="T10" fmla="*/ 0 w 444"/>
                <a:gd name="T11" fmla="*/ 328 h 329"/>
                <a:gd name="T12" fmla="*/ 70 w 444"/>
                <a:gd name="T13" fmla="*/ 0 h 329"/>
                <a:gd name="T14" fmla="*/ 275 w 444"/>
                <a:gd name="T15" fmla="*/ 0 h 329"/>
                <a:gd name="T16" fmla="*/ 275 w 444"/>
                <a:gd name="T17" fmla="*/ 0 h 329"/>
                <a:gd name="T18" fmla="*/ 204 w 444"/>
                <a:gd name="T19" fmla="*/ 70 h 329"/>
                <a:gd name="T20" fmla="*/ 275 w 444"/>
                <a:gd name="T21" fmla="*/ 150 h 329"/>
                <a:gd name="T22" fmla="*/ 204 w 444"/>
                <a:gd name="T23" fmla="*/ 291 h 329"/>
                <a:gd name="T24" fmla="*/ 204 w 444"/>
                <a:gd name="T25" fmla="*/ 328 h 329"/>
                <a:gd name="T26" fmla="*/ 275 w 444"/>
                <a:gd name="T27" fmla="*/ 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4" h="329">
                  <a:moveTo>
                    <a:pt x="70" y="0"/>
                  </a:moveTo>
                  <a:lnTo>
                    <a:pt x="70" y="0"/>
                  </a:lnTo>
                  <a:cubicBezTo>
                    <a:pt x="26" y="0"/>
                    <a:pt x="0" y="35"/>
                    <a:pt x="0" y="70"/>
                  </a:cubicBezTo>
                  <a:cubicBezTo>
                    <a:pt x="0" y="115"/>
                    <a:pt x="26" y="150"/>
                    <a:pt x="70" y="150"/>
                  </a:cubicBezTo>
                  <a:cubicBezTo>
                    <a:pt x="142" y="150"/>
                    <a:pt x="98" y="291"/>
                    <a:pt x="0" y="291"/>
                  </a:cubicBezTo>
                  <a:cubicBezTo>
                    <a:pt x="0" y="328"/>
                    <a:pt x="0" y="328"/>
                    <a:pt x="0" y="328"/>
                  </a:cubicBezTo>
                  <a:cubicBezTo>
                    <a:pt x="168" y="328"/>
                    <a:pt x="239" y="0"/>
                    <a:pt x="70" y="0"/>
                  </a:cubicBezTo>
                  <a:close/>
                  <a:moveTo>
                    <a:pt x="275" y="0"/>
                  </a:moveTo>
                  <a:lnTo>
                    <a:pt x="275" y="0"/>
                  </a:lnTo>
                  <a:cubicBezTo>
                    <a:pt x="239" y="0"/>
                    <a:pt x="204" y="35"/>
                    <a:pt x="204" y="70"/>
                  </a:cubicBezTo>
                  <a:cubicBezTo>
                    <a:pt x="204" y="115"/>
                    <a:pt x="239" y="150"/>
                    <a:pt x="275" y="150"/>
                  </a:cubicBezTo>
                  <a:cubicBezTo>
                    <a:pt x="354" y="150"/>
                    <a:pt x="301" y="291"/>
                    <a:pt x="204" y="291"/>
                  </a:cubicBezTo>
                  <a:cubicBezTo>
                    <a:pt x="204" y="328"/>
                    <a:pt x="204" y="328"/>
                    <a:pt x="204" y="328"/>
                  </a:cubicBezTo>
                  <a:cubicBezTo>
                    <a:pt x="381" y="328"/>
                    <a:pt x="443" y="0"/>
                    <a:pt x="275" y="0"/>
                  </a:cubicBezTo>
                  <a:close/>
                </a:path>
              </a:pathLst>
            </a:custGeom>
            <a:solidFill>
              <a:schemeClr val="bg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701" dirty="0">
                <a:latin typeface="Lato Light"/>
              </a:endParaRPr>
            </a:p>
          </p:txBody>
        </p:sp>
        <p:sp>
          <p:nvSpPr>
            <p:cNvPr id="14" name="Freeform 71"/>
            <p:cNvSpPr>
              <a:spLocks noChangeArrowheads="1"/>
            </p:cNvSpPr>
            <p:nvPr/>
          </p:nvSpPr>
          <p:spPr bwMode="auto">
            <a:xfrm rot="11131217">
              <a:off x="701992" y="4122454"/>
              <a:ext cx="909999" cy="675742"/>
            </a:xfrm>
            <a:custGeom>
              <a:avLst/>
              <a:gdLst>
                <a:gd name="T0" fmla="*/ 70 w 444"/>
                <a:gd name="T1" fmla="*/ 0 h 329"/>
                <a:gd name="T2" fmla="*/ 70 w 444"/>
                <a:gd name="T3" fmla="*/ 0 h 329"/>
                <a:gd name="T4" fmla="*/ 0 w 444"/>
                <a:gd name="T5" fmla="*/ 70 h 329"/>
                <a:gd name="T6" fmla="*/ 70 w 444"/>
                <a:gd name="T7" fmla="*/ 150 h 329"/>
                <a:gd name="T8" fmla="*/ 0 w 444"/>
                <a:gd name="T9" fmla="*/ 291 h 329"/>
                <a:gd name="T10" fmla="*/ 0 w 444"/>
                <a:gd name="T11" fmla="*/ 328 h 329"/>
                <a:gd name="T12" fmla="*/ 70 w 444"/>
                <a:gd name="T13" fmla="*/ 0 h 329"/>
                <a:gd name="T14" fmla="*/ 275 w 444"/>
                <a:gd name="T15" fmla="*/ 0 h 329"/>
                <a:gd name="T16" fmla="*/ 275 w 444"/>
                <a:gd name="T17" fmla="*/ 0 h 329"/>
                <a:gd name="T18" fmla="*/ 204 w 444"/>
                <a:gd name="T19" fmla="*/ 70 h 329"/>
                <a:gd name="T20" fmla="*/ 275 w 444"/>
                <a:gd name="T21" fmla="*/ 150 h 329"/>
                <a:gd name="T22" fmla="*/ 204 w 444"/>
                <a:gd name="T23" fmla="*/ 291 h 329"/>
                <a:gd name="T24" fmla="*/ 204 w 444"/>
                <a:gd name="T25" fmla="*/ 328 h 329"/>
                <a:gd name="T26" fmla="*/ 275 w 444"/>
                <a:gd name="T27" fmla="*/ 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4" h="329">
                  <a:moveTo>
                    <a:pt x="70" y="0"/>
                  </a:moveTo>
                  <a:lnTo>
                    <a:pt x="70" y="0"/>
                  </a:lnTo>
                  <a:cubicBezTo>
                    <a:pt x="26" y="0"/>
                    <a:pt x="0" y="35"/>
                    <a:pt x="0" y="70"/>
                  </a:cubicBezTo>
                  <a:cubicBezTo>
                    <a:pt x="0" y="115"/>
                    <a:pt x="26" y="150"/>
                    <a:pt x="70" y="150"/>
                  </a:cubicBezTo>
                  <a:cubicBezTo>
                    <a:pt x="142" y="150"/>
                    <a:pt x="98" y="291"/>
                    <a:pt x="0" y="291"/>
                  </a:cubicBezTo>
                  <a:cubicBezTo>
                    <a:pt x="0" y="328"/>
                    <a:pt x="0" y="328"/>
                    <a:pt x="0" y="328"/>
                  </a:cubicBezTo>
                  <a:cubicBezTo>
                    <a:pt x="168" y="328"/>
                    <a:pt x="239" y="0"/>
                    <a:pt x="70" y="0"/>
                  </a:cubicBezTo>
                  <a:close/>
                  <a:moveTo>
                    <a:pt x="275" y="0"/>
                  </a:moveTo>
                  <a:lnTo>
                    <a:pt x="275" y="0"/>
                  </a:lnTo>
                  <a:cubicBezTo>
                    <a:pt x="239" y="0"/>
                    <a:pt x="204" y="35"/>
                    <a:pt x="204" y="70"/>
                  </a:cubicBezTo>
                  <a:cubicBezTo>
                    <a:pt x="204" y="115"/>
                    <a:pt x="239" y="150"/>
                    <a:pt x="275" y="150"/>
                  </a:cubicBezTo>
                  <a:cubicBezTo>
                    <a:pt x="354" y="150"/>
                    <a:pt x="301" y="291"/>
                    <a:pt x="204" y="291"/>
                  </a:cubicBezTo>
                  <a:cubicBezTo>
                    <a:pt x="204" y="328"/>
                    <a:pt x="204" y="328"/>
                    <a:pt x="204" y="328"/>
                  </a:cubicBezTo>
                  <a:cubicBezTo>
                    <a:pt x="381" y="328"/>
                    <a:pt x="443" y="0"/>
                    <a:pt x="275" y="0"/>
                  </a:cubicBezTo>
                  <a:close/>
                </a:path>
              </a:pathLst>
            </a:custGeom>
            <a:solidFill>
              <a:schemeClr val="bg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701" dirty="0">
                <a:latin typeface="Lato Light"/>
              </a:endParaRPr>
            </a:p>
          </p:txBody>
        </p:sp>
      </p:grpSp>
      <p:sp>
        <p:nvSpPr>
          <p:cNvPr id="22" name="Rectangle 40">
            <a:extLst>
              <a:ext uri="{FF2B5EF4-FFF2-40B4-BE49-F238E27FC236}">
                <a16:creationId xmlns:a16="http://schemas.microsoft.com/office/drawing/2014/main" id="{C5E70526-1057-124E-84FD-562DAD96351D}"/>
              </a:ext>
            </a:extLst>
          </p:cNvPr>
          <p:cNvSpPr/>
          <p:nvPr/>
        </p:nvSpPr>
        <p:spPr>
          <a:xfrm>
            <a:off x="1705096" y="9112962"/>
            <a:ext cx="14810691" cy="3416320"/>
          </a:xfrm>
          <a:prstGeom prst="rect">
            <a:avLst/>
          </a:prstGeom>
        </p:spPr>
        <p:txBody>
          <a:bodyPr wrap="square">
            <a:spAutoFit/>
          </a:bodyPr>
          <a:lstStyle/>
          <a:p>
            <a:pPr algn="ctr"/>
            <a:r>
              <a:rPr lang="en-US" altLang="ja-JP" sz="5400" dirty="0">
                <a:effectLst>
                  <a:outerShdw blurRad="139700" dist="50800" dir="5400000" algn="ctr" rotWithShape="0">
                    <a:srgbClr val="000000">
                      <a:alpha val="43137"/>
                    </a:srgbClr>
                  </a:outerShdw>
                </a:effectLst>
                <a:latin typeface="Lato Black" charset="0"/>
                <a:ea typeface="Lato Black" charset="0"/>
                <a:cs typeface="Lato Black" charset="0"/>
              </a:rPr>
              <a:t>1 </a:t>
            </a:r>
            <a:r>
              <a:rPr lang="ja-JP" altLang="en-US" sz="5400">
                <a:effectLst>
                  <a:outerShdw blurRad="139700" dist="50800" dir="5400000" algn="ctr" rotWithShape="0">
                    <a:srgbClr val="000000">
                      <a:alpha val="43137"/>
                    </a:srgbClr>
                  </a:outerShdw>
                </a:effectLst>
                <a:latin typeface="Lato Black" charset="0"/>
                <a:ea typeface="Lato Black" charset="0"/>
                <a:cs typeface="Lato Black" charset="0"/>
              </a:rPr>
              <a:t>科学を融合させる事</a:t>
            </a:r>
            <a:br>
              <a:rPr lang="en-US" altLang="ja-JP" sz="5400" dirty="0">
                <a:effectLst>
                  <a:outerShdw blurRad="139700" dist="50800" dir="5400000" algn="ctr" rotWithShape="0">
                    <a:srgbClr val="000000">
                      <a:alpha val="43137"/>
                    </a:srgbClr>
                  </a:outerShdw>
                </a:effectLst>
                <a:latin typeface="Lato Black" charset="0"/>
                <a:ea typeface="Lato Black" charset="0"/>
                <a:cs typeface="Lato Black" charset="0"/>
              </a:rPr>
            </a:br>
            <a:r>
              <a:rPr lang="en-US" altLang="ja-JP" sz="5400" dirty="0">
                <a:effectLst>
                  <a:outerShdw blurRad="139700" dist="50800" dir="5400000" algn="ctr" rotWithShape="0">
                    <a:srgbClr val="000000">
                      <a:alpha val="43137"/>
                    </a:srgbClr>
                  </a:outerShdw>
                </a:effectLst>
                <a:latin typeface="Lato Black" charset="0"/>
                <a:ea typeface="Lato Black" charset="0"/>
                <a:cs typeface="Lato Black" charset="0"/>
              </a:rPr>
              <a:t>2 </a:t>
            </a:r>
            <a:r>
              <a:rPr lang="ja-JP" altLang="en-US" sz="5400">
                <a:effectLst>
                  <a:outerShdw blurRad="139700" dist="50800" dir="5400000" algn="ctr" rotWithShape="0">
                    <a:srgbClr val="000000">
                      <a:alpha val="43137"/>
                    </a:srgbClr>
                  </a:outerShdw>
                </a:effectLst>
                <a:latin typeface="Lato Black" charset="0"/>
                <a:ea typeface="Lato Black" charset="0"/>
                <a:cs typeface="Lato Black" charset="0"/>
              </a:rPr>
              <a:t>持続可能域内循環型農業を確立する事</a:t>
            </a:r>
            <a:endParaRPr lang="en-US" altLang="ja-JP" sz="5400" dirty="0">
              <a:effectLst>
                <a:outerShdw blurRad="139700" dist="50800" dir="5400000" algn="ctr" rotWithShape="0">
                  <a:srgbClr val="000000">
                    <a:alpha val="43137"/>
                  </a:srgbClr>
                </a:outerShdw>
              </a:effectLst>
              <a:latin typeface="Lato Black" charset="0"/>
              <a:ea typeface="Lato Black" charset="0"/>
              <a:cs typeface="Lato Black" charset="0"/>
            </a:endParaRPr>
          </a:p>
          <a:p>
            <a:pPr algn="ctr"/>
            <a:r>
              <a:rPr lang="en-US" sz="5400" dirty="0">
                <a:solidFill>
                  <a:srgbClr val="445469"/>
                </a:solidFill>
                <a:effectLst>
                  <a:outerShdw blurRad="139700" dist="50800" dir="5400000" algn="ctr" rotWithShape="0">
                    <a:srgbClr val="000000">
                      <a:alpha val="43137"/>
                    </a:srgbClr>
                  </a:outerShdw>
                </a:effectLst>
                <a:latin typeface="Lato Black" charset="0"/>
                <a:ea typeface="Lato Black" charset="0"/>
                <a:cs typeface="Lato Black" charset="0"/>
              </a:rPr>
              <a:t>3 </a:t>
            </a:r>
            <a:r>
              <a:rPr lang="en-US" sz="5400" dirty="0" err="1">
                <a:solidFill>
                  <a:srgbClr val="445469"/>
                </a:solidFill>
                <a:effectLst>
                  <a:outerShdw blurRad="139700" dist="50800" dir="5400000" algn="ctr" rotWithShape="0">
                    <a:srgbClr val="000000">
                      <a:alpha val="43137"/>
                    </a:srgbClr>
                  </a:outerShdw>
                </a:effectLst>
                <a:latin typeface="Lato Black" charset="0"/>
                <a:ea typeface="Lato Black" charset="0"/>
                <a:cs typeface="Lato Black" charset="0"/>
              </a:rPr>
              <a:t>教育を融合させる事</a:t>
            </a:r>
            <a:endParaRPr lang="en-US" sz="5400" dirty="0">
              <a:solidFill>
                <a:srgbClr val="445469"/>
              </a:solidFill>
              <a:effectLst>
                <a:outerShdw blurRad="139700" dist="50800" dir="5400000" algn="ctr" rotWithShape="0">
                  <a:srgbClr val="000000">
                    <a:alpha val="43137"/>
                  </a:srgbClr>
                </a:outerShdw>
              </a:effectLst>
              <a:latin typeface="Lato Black" charset="0"/>
              <a:ea typeface="Lato Black" charset="0"/>
              <a:cs typeface="Lato Black" charset="0"/>
            </a:endParaRPr>
          </a:p>
          <a:p>
            <a:pPr algn="ctr"/>
            <a:r>
              <a:rPr lang="en-US" sz="5400" dirty="0">
                <a:solidFill>
                  <a:srgbClr val="445469"/>
                </a:solidFill>
                <a:effectLst>
                  <a:outerShdw blurRad="139700" dist="50800" dir="5400000" algn="ctr" rotWithShape="0">
                    <a:srgbClr val="000000">
                      <a:alpha val="43137"/>
                    </a:srgbClr>
                  </a:outerShdw>
                </a:effectLst>
                <a:latin typeface="Lato Black" charset="0"/>
                <a:ea typeface="Lato Black" charset="0"/>
                <a:cs typeface="Lato Black" charset="0"/>
              </a:rPr>
              <a:t>4 </a:t>
            </a:r>
            <a:r>
              <a:rPr lang="en-US" sz="5400" dirty="0" err="1">
                <a:solidFill>
                  <a:srgbClr val="445469"/>
                </a:solidFill>
                <a:effectLst>
                  <a:outerShdw blurRad="139700" dist="50800" dir="5400000" algn="ctr" rotWithShape="0">
                    <a:srgbClr val="000000">
                      <a:alpha val="43137"/>
                    </a:srgbClr>
                  </a:outerShdw>
                </a:effectLst>
                <a:latin typeface="Lato Black" charset="0"/>
                <a:ea typeface="Lato Black" charset="0"/>
                <a:cs typeface="Lato Black" charset="0"/>
              </a:rPr>
              <a:t>観光を融合させる事</a:t>
            </a:r>
            <a:endParaRPr lang="en-US" sz="5400" dirty="0">
              <a:solidFill>
                <a:srgbClr val="445469"/>
              </a:solidFill>
              <a:effectLst>
                <a:outerShdw blurRad="139700" dist="50800" dir="5400000" algn="ctr" rotWithShape="0">
                  <a:srgbClr val="000000">
                    <a:alpha val="43137"/>
                  </a:srgbClr>
                </a:outerShdw>
              </a:effectLst>
              <a:latin typeface="Lato Black" charset="0"/>
              <a:ea typeface="Lato Black" charset="0"/>
              <a:cs typeface="Lato Black" charset="0"/>
            </a:endParaRPr>
          </a:p>
        </p:txBody>
      </p:sp>
      <p:sp>
        <p:nvSpPr>
          <p:cNvPr id="3" name="正方形/長方形 2">
            <a:extLst>
              <a:ext uri="{FF2B5EF4-FFF2-40B4-BE49-F238E27FC236}">
                <a16:creationId xmlns:a16="http://schemas.microsoft.com/office/drawing/2014/main" id="{6D3EB0BD-44E6-DE40-941B-E744BC8E30D9}"/>
              </a:ext>
            </a:extLst>
          </p:cNvPr>
          <p:cNvSpPr/>
          <p:nvPr/>
        </p:nvSpPr>
        <p:spPr>
          <a:xfrm>
            <a:off x="5756564" y="12448309"/>
            <a:ext cx="6650181" cy="872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図プレースホルダー 9" descr="草, 屋外, トラック, フィールド が含まれている画像&#10;&#10;自動的に生成された説明">
            <a:extLst>
              <a:ext uri="{FF2B5EF4-FFF2-40B4-BE49-F238E27FC236}">
                <a16:creationId xmlns:a16="http://schemas.microsoft.com/office/drawing/2014/main" id="{2B7C92A3-7D9E-8F45-83F7-3C8472839E7A}"/>
              </a:ext>
            </a:extLst>
          </p:cNvPr>
          <p:cNvPicPr>
            <a:picLocks noGrp="1" noChangeAspect="1"/>
          </p:cNvPicPr>
          <p:nvPr>
            <p:ph type="pic" sz="quarter" idx="10"/>
          </p:nvPr>
        </p:nvPicPr>
        <p:blipFill rotWithShape="1">
          <a:blip r:embed="rId2" cstate="email">
            <a:extLst>
              <a:ext uri="{28A0092B-C50C-407E-A947-70E740481C1C}">
                <a14:useLocalDpi xmlns:a14="http://schemas.microsoft.com/office/drawing/2010/main" val="0"/>
              </a:ext>
            </a:extLst>
          </a:blip>
          <a:srcRect t="35472" b="17966"/>
          <a:stretch/>
        </p:blipFill>
        <p:spPr>
          <a:xfrm>
            <a:off x="0" y="3040965"/>
            <a:ext cx="18288000" cy="5676898"/>
          </a:xfrm>
        </p:spPr>
      </p:pic>
    </p:spTree>
    <p:extLst>
      <p:ext uri="{BB962C8B-B14F-4D97-AF65-F5344CB8AC3E}">
        <p14:creationId xmlns:p14="http://schemas.microsoft.com/office/powerpoint/2010/main" val="34573975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0-#ppt_w/2"/>
                                          </p:val>
                                        </p:tav>
                                        <p:tav tm="100000">
                                          <p:val>
                                            <p:strVal val="#ppt_x"/>
                                          </p:val>
                                        </p:tav>
                                      </p:tavLst>
                                    </p:anim>
                                    <p:anim calcmode="lin" valueType="num">
                                      <p:cBhvr additive="base">
                                        <p:cTn id="14" dur="500" fill="hold"/>
                                        <p:tgtEl>
                                          <p:spTgt spid="11"/>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10"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7800367" y="808532"/>
            <a:ext cx="2687282" cy="1085238"/>
          </a:xfrm>
          <a:prstGeom prst="rect">
            <a:avLst/>
          </a:prstGeom>
          <a:noFill/>
        </p:spPr>
        <p:txBody>
          <a:bodyPr wrap="none" lIns="68584" tIns="34292" rIns="68584" bIns="34292" rtlCol="0">
            <a:spAutoFit/>
          </a:bodyPr>
          <a:lstStyle/>
          <a:p>
            <a:pPr algn="ctr"/>
            <a:r>
              <a:rPr lang="ja-JP" altLang="en-US" sz="6602" b="1">
                <a:solidFill>
                  <a:schemeClr val="tx2"/>
                </a:solidFill>
                <a:latin typeface="Lato" charset="0"/>
                <a:ea typeface="Lato" charset="0"/>
                <a:cs typeface="Lato" charset="0"/>
              </a:rPr>
              <a:t>可視化</a:t>
            </a:r>
            <a:endParaRPr lang="id-ID" sz="6602" b="1" dirty="0">
              <a:solidFill>
                <a:schemeClr val="tx2"/>
              </a:solidFill>
              <a:latin typeface="Lato" charset="0"/>
              <a:ea typeface="Lato" charset="0"/>
              <a:cs typeface="Lato" charset="0"/>
            </a:endParaRPr>
          </a:p>
        </p:txBody>
      </p:sp>
      <p:sp>
        <p:nvSpPr>
          <p:cNvPr id="26" name="Rectangle 25"/>
          <p:cNvSpPr/>
          <p:nvPr/>
        </p:nvSpPr>
        <p:spPr>
          <a:xfrm>
            <a:off x="8612014" y="2485260"/>
            <a:ext cx="1165082" cy="6859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8522" tIns="34263" rIns="68522" bIns="34263" rtlCol="0" anchor="ctr"/>
          <a:lstStyle/>
          <a:p>
            <a:pPr algn="ctr"/>
            <a:endParaRPr lang="en-US" sz="2701" dirty="0">
              <a:solidFill>
                <a:schemeClr val="accent2"/>
              </a:solidFill>
              <a:latin typeface="Lato Light" charset="0"/>
            </a:endParaRPr>
          </a:p>
        </p:txBody>
      </p:sp>
      <p:sp>
        <p:nvSpPr>
          <p:cNvPr id="27" name="Subtitle 2"/>
          <p:cNvSpPr txBox="1">
            <a:spLocks/>
          </p:cNvSpPr>
          <p:nvPr/>
        </p:nvSpPr>
        <p:spPr>
          <a:xfrm>
            <a:off x="7907926" y="1960206"/>
            <a:ext cx="2503051" cy="550436"/>
          </a:xfrm>
          <a:prstGeom prst="rect">
            <a:avLst/>
          </a:prstGeom>
        </p:spPr>
        <p:txBody>
          <a:bodyPr vert="horz" wrap="none" lIns="163160" tIns="81580" rIns="163160" bIns="8158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r>
              <a:rPr lang="en-US" altLang="ja-JP" sz="2326" dirty="0">
                <a:solidFill>
                  <a:schemeClr val="accent1"/>
                </a:solidFill>
                <a:latin typeface="Lato Light"/>
                <a:cs typeface="Lato Light"/>
              </a:rPr>
              <a:t>VISUALIZATION</a:t>
            </a:r>
          </a:p>
        </p:txBody>
      </p:sp>
      <p:sp>
        <p:nvSpPr>
          <p:cNvPr id="58" name="正方形/長方形 57">
            <a:extLst>
              <a:ext uri="{FF2B5EF4-FFF2-40B4-BE49-F238E27FC236}">
                <a16:creationId xmlns:a16="http://schemas.microsoft.com/office/drawing/2014/main" id="{44280173-F56A-9546-B81C-1FCB42224D25}"/>
              </a:ext>
            </a:extLst>
          </p:cNvPr>
          <p:cNvSpPr/>
          <p:nvPr/>
        </p:nvSpPr>
        <p:spPr>
          <a:xfrm>
            <a:off x="6040585" y="12676904"/>
            <a:ext cx="6650181" cy="872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a:extLst>
              <a:ext uri="{FF2B5EF4-FFF2-40B4-BE49-F238E27FC236}">
                <a16:creationId xmlns:a16="http://schemas.microsoft.com/office/drawing/2014/main" id="{E3CF55A6-3B55-9143-83E0-99106724B56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628106" y="2878526"/>
            <a:ext cx="13031788" cy="10415250"/>
          </a:xfrm>
          <a:prstGeom prst="rect">
            <a:avLst/>
          </a:prstGeom>
        </p:spPr>
      </p:pic>
      <p:sp>
        <p:nvSpPr>
          <p:cNvPr id="12" name="Subtitle 2">
            <a:extLst>
              <a:ext uri="{FF2B5EF4-FFF2-40B4-BE49-F238E27FC236}">
                <a16:creationId xmlns:a16="http://schemas.microsoft.com/office/drawing/2014/main" id="{031CBED2-E95E-294C-8ACB-C91183A462DF}"/>
              </a:ext>
            </a:extLst>
          </p:cNvPr>
          <p:cNvSpPr txBox="1">
            <a:spLocks/>
          </p:cNvSpPr>
          <p:nvPr/>
        </p:nvSpPr>
        <p:spPr>
          <a:xfrm>
            <a:off x="9405639" y="13225063"/>
            <a:ext cx="8882361" cy="548128"/>
          </a:xfrm>
          <a:prstGeom prst="rect">
            <a:avLst/>
          </a:prstGeom>
        </p:spPr>
        <p:txBody>
          <a:bodyPr vert="horz" wrap="none" lIns="163160" tIns="81580" rIns="163160" bIns="8158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r>
              <a:rPr lang="en-US" sz="2326" dirty="0" err="1">
                <a:solidFill>
                  <a:schemeClr val="tx1"/>
                </a:solidFill>
                <a:latin typeface="Lato Light"/>
                <a:cs typeface="Lato Light"/>
              </a:rPr>
              <a:t>図参照</a:t>
            </a:r>
            <a:r>
              <a:rPr lang="ja-JP" altLang="en-US" sz="2326">
                <a:solidFill>
                  <a:schemeClr val="tx1"/>
                </a:solidFill>
                <a:latin typeface="Lato Light"/>
                <a:cs typeface="Lato Light"/>
              </a:rPr>
              <a:t>　パナソニック栽培ナビ</a:t>
            </a:r>
            <a:r>
              <a:rPr lang="en" altLang="ja-JP" sz="2326" dirty="0">
                <a:solidFill>
                  <a:schemeClr val="tx1"/>
                </a:solidFill>
                <a:latin typeface="Lato Light"/>
                <a:cs typeface="Lato Light"/>
              </a:rPr>
              <a:t>https://</a:t>
            </a:r>
            <a:r>
              <a:rPr lang="en" altLang="ja-JP" sz="2326" dirty="0" err="1">
                <a:solidFill>
                  <a:schemeClr val="tx1"/>
                </a:solidFill>
                <a:latin typeface="Lato Light"/>
                <a:cs typeface="Lato Light"/>
              </a:rPr>
              <a:t>agri.panasonic.com</a:t>
            </a:r>
            <a:r>
              <a:rPr lang="en" altLang="ja-JP" sz="2326" dirty="0">
                <a:solidFill>
                  <a:schemeClr val="tx1"/>
                </a:solidFill>
                <a:latin typeface="Lato Light"/>
                <a:cs typeface="Lato Light"/>
              </a:rPr>
              <a:t>/</a:t>
            </a:r>
            <a:r>
              <a:rPr lang="en" altLang="ja-JP" sz="2326" dirty="0" err="1">
                <a:solidFill>
                  <a:schemeClr val="tx1"/>
                </a:solidFill>
                <a:latin typeface="Lato Light"/>
                <a:cs typeface="Lato Light"/>
              </a:rPr>
              <a:t>saibai</a:t>
            </a:r>
            <a:r>
              <a:rPr lang="en" altLang="ja-JP" sz="2326" dirty="0">
                <a:solidFill>
                  <a:schemeClr val="tx1"/>
                </a:solidFill>
                <a:latin typeface="Lato Light"/>
                <a:cs typeface="Lato Light"/>
              </a:rPr>
              <a:t>-top/</a:t>
            </a:r>
            <a:endParaRPr lang="en-US" sz="2326" dirty="0">
              <a:solidFill>
                <a:schemeClr val="tx1"/>
              </a:solidFill>
              <a:latin typeface="Lato Light"/>
              <a:cs typeface="Lato Light"/>
            </a:endParaRPr>
          </a:p>
        </p:txBody>
      </p:sp>
    </p:spTree>
    <p:extLst>
      <p:ext uri="{BB962C8B-B14F-4D97-AF65-F5344CB8AC3E}">
        <p14:creationId xmlns:p14="http://schemas.microsoft.com/office/powerpoint/2010/main" val="133561660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3392704" y="774872"/>
            <a:ext cx="11537907" cy="1562208"/>
            <a:chOff x="6008978" y="-1202731"/>
            <a:chExt cx="12359700" cy="2082402"/>
          </a:xfrm>
        </p:grpSpPr>
        <p:sp>
          <p:nvSpPr>
            <p:cNvPr id="18" name="TextBox 17"/>
            <p:cNvSpPr txBox="1"/>
            <p:nvPr/>
          </p:nvSpPr>
          <p:spPr>
            <a:xfrm>
              <a:off x="6008978" y="-1202731"/>
              <a:ext cx="12359700" cy="1446608"/>
            </a:xfrm>
            <a:prstGeom prst="rect">
              <a:avLst/>
            </a:prstGeom>
            <a:noFill/>
          </p:spPr>
          <p:txBody>
            <a:bodyPr wrap="square" lIns="68584" tIns="34292" rIns="68584" bIns="34292" rtlCol="0">
              <a:spAutoFit/>
            </a:bodyPr>
            <a:lstStyle/>
            <a:p>
              <a:pPr algn="ctr"/>
              <a:r>
                <a:rPr lang="ja-JP" altLang="en-US" sz="6602" b="1">
                  <a:solidFill>
                    <a:schemeClr val="tx2"/>
                  </a:solidFill>
                  <a:latin typeface="Lato Regular"/>
                  <a:cs typeface="Lato Regular"/>
                </a:rPr>
                <a:t>なぜ農業をするのか</a:t>
              </a:r>
              <a:endParaRPr lang="id-ID" sz="6602" b="1" dirty="0">
                <a:solidFill>
                  <a:schemeClr val="tx2"/>
                </a:solidFill>
                <a:latin typeface="Lato Regular"/>
                <a:cs typeface="Lato Regular"/>
              </a:endParaRPr>
            </a:p>
          </p:txBody>
        </p:sp>
        <p:sp>
          <p:nvSpPr>
            <p:cNvPr id="19" name="Rectangle 18"/>
            <p:cNvSpPr/>
            <p:nvPr/>
          </p:nvSpPr>
          <p:spPr>
            <a:xfrm>
              <a:off x="11391148" y="780234"/>
              <a:ext cx="1553038" cy="9143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8522" tIns="34263" rIns="68522" bIns="34263" rtlCol="0" anchor="ctr"/>
            <a:lstStyle/>
            <a:p>
              <a:pPr algn="ctr"/>
              <a:endParaRPr lang="en-US" sz="2701" dirty="0">
                <a:solidFill>
                  <a:schemeClr val="accent2"/>
                </a:solidFill>
                <a:latin typeface="Open Sans Light"/>
              </a:endParaRPr>
            </a:p>
          </p:txBody>
        </p:sp>
        <p:sp>
          <p:nvSpPr>
            <p:cNvPr id="20" name="Subtitle 2"/>
            <p:cNvSpPr txBox="1">
              <a:spLocks/>
            </p:cNvSpPr>
            <p:nvPr/>
          </p:nvSpPr>
          <p:spPr>
            <a:xfrm>
              <a:off x="6340076" y="40555"/>
              <a:ext cx="11655184" cy="839116"/>
            </a:xfrm>
            <a:prstGeom prst="rect">
              <a:avLst/>
            </a:prstGeom>
          </p:spPr>
          <p:txBody>
            <a:bodyPr vert="horz" lIns="163160" tIns="81580" rIns="163160" bIns="81580" rtlCol="0">
              <a:norm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r>
                <a:rPr lang="en-US" sz="2326" dirty="0">
                  <a:solidFill>
                    <a:schemeClr val="accent1"/>
                  </a:solidFill>
                  <a:latin typeface="Lato Light"/>
                  <a:cs typeface="Lato Light"/>
                </a:rPr>
                <a:t>OUR WHY</a:t>
              </a:r>
            </a:p>
          </p:txBody>
        </p:sp>
      </p:grpSp>
      <p:sp>
        <p:nvSpPr>
          <p:cNvPr id="11" name="Round Same Side Corner Rectangle 10"/>
          <p:cNvSpPr/>
          <p:nvPr/>
        </p:nvSpPr>
        <p:spPr>
          <a:xfrm rot="16200000" flipV="1">
            <a:off x="4104977" y="499640"/>
            <a:ext cx="2771618" cy="10981576"/>
          </a:xfrm>
          <a:prstGeom prst="round2SameRect">
            <a:avLst>
              <a:gd name="adj1" fmla="val 50000"/>
              <a:gd name="adj2" fmla="val 0"/>
            </a:avLst>
          </a:prstGeom>
          <a:solidFill>
            <a:schemeClr val="accent6">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64607" tIns="82304" rIns="164607" bIns="82304" rtlCol="0" anchor="ctr"/>
          <a:lstStyle/>
          <a:p>
            <a:pPr algn="ctr"/>
            <a:endParaRPr lang="bg-BG" sz="2701" dirty="0">
              <a:latin typeface="Lato Light"/>
            </a:endParaRPr>
          </a:p>
        </p:txBody>
      </p:sp>
      <p:grpSp>
        <p:nvGrpSpPr>
          <p:cNvPr id="5" name="Group 4"/>
          <p:cNvGrpSpPr/>
          <p:nvPr/>
        </p:nvGrpSpPr>
        <p:grpSpPr>
          <a:xfrm>
            <a:off x="1190647" y="4843916"/>
            <a:ext cx="10100985" cy="2102131"/>
            <a:chOff x="701992" y="4122454"/>
            <a:chExt cx="13464473" cy="2802111"/>
          </a:xfrm>
        </p:grpSpPr>
        <p:sp>
          <p:nvSpPr>
            <p:cNvPr id="12" name="Title 13"/>
            <p:cNvSpPr txBox="1">
              <a:spLocks/>
            </p:cNvSpPr>
            <p:nvPr/>
          </p:nvSpPr>
          <p:spPr>
            <a:xfrm>
              <a:off x="1637915" y="4638565"/>
              <a:ext cx="12528550" cy="2286000"/>
            </a:xfrm>
            <a:prstGeom prst="rect">
              <a:avLst/>
            </a:prstGeom>
          </p:spPr>
          <p:txBody>
            <a:bodyPr vert="horz" lIns="137168" tIns="68584" rIns="137168" bIns="68584" rtlCol="0" anchor="ctr">
              <a:noAutofit/>
            </a:bodyPr>
            <a:lstStyle>
              <a:lvl1pPr algn="l" defTabSz="1828434" rtl="0" eaLnBrk="1" latinLnBrk="0" hangingPunct="1">
                <a:lnSpc>
                  <a:spcPct val="90000"/>
                </a:lnSpc>
                <a:spcBef>
                  <a:spcPct val="0"/>
                </a:spcBef>
                <a:buNone/>
                <a:defRPr lang="en-US" sz="6000" kern="1200">
                  <a:solidFill>
                    <a:schemeClr val="tx1"/>
                  </a:solidFill>
                  <a:latin typeface="Lato" panose="020F0502020204030203" pitchFamily="34" charset="0"/>
                  <a:ea typeface="+mj-ea"/>
                  <a:cs typeface="+mj-cs"/>
                </a:defRPr>
              </a:lvl1pPr>
            </a:lstStyle>
            <a:p>
              <a:r>
                <a:rPr lang="en-US" sz="3601" i="1" dirty="0">
                  <a:solidFill>
                    <a:schemeClr val="bg1"/>
                  </a:solidFill>
                  <a:latin typeface="Lato Light"/>
                  <a:cs typeface="Lato Light"/>
                </a:rPr>
                <a:t>Most businesses think that product is the most important thing, but without great leadership won't make a company successful</a:t>
              </a:r>
              <a:br>
                <a:rPr lang="en-US" sz="3601" i="1" dirty="0">
                  <a:solidFill>
                    <a:schemeClr val="bg1"/>
                  </a:solidFill>
                  <a:latin typeface="Lato Light"/>
                  <a:cs typeface="Lato Light"/>
                </a:rPr>
              </a:br>
              <a:r>
                <a:rPr lang="en-US" sz="3001" i="1" dirty="0">
                  <a:solidFill>
                    <a:schemeClr val="bg1"/>
                  </a:solidFill>
                  <a:latin typeface="Lato Light"/>
                  <a:cs typeface="Lato Light"/>
                </a:rPr>
                <a:t>– Robert Kiyosaki</a:t>
              </a:r>
            </a:p>
          </p:txBody>
        </p:sp>
        <p:sp>
          <p:nvSpPr>
            <p:cNvPr id="13" name="Freeform 71"/>
            <p:cNvSpPr>
              <a:spLocks noChangeArrowheads="1"/>
            </p:cNvSpPr>
            <p:nvPr/>
          </p:nvSpPr>
          <p:spPr bwMode="auto">
            <a:xfrm>
              <a:off x="10348971" y="6137424"/>
              <a:ext cx="909999" cy="675742"/>
            </a:xfrm>
            <a:custGeom>
              <a:avLst/>
              <a:gdLst>
                <a:gd name="T0" fmla="*/ 70 w 444"/>
                <a:gd name="T1" fmla="*/ 0 h 329"/>
                <a:gd name="T2" fmla="*/ 70 w 444"/>
                <a:gd name="T3" fmla="*/ 0 h 329"/>
                <a:gd name="T4" fmla="*/ 0 w 444"/>
                <a:gd name="T5" fmla="*/ 70 h 329"/>
                <a:gd name="T6" fmla="*/ 70 w 444"/>
                <a:gd name="T7" fmla="*/ 150 h 329"/>
                <a:gd name="T8" fmla="*/ 0 w 444"/>
                <a:gd name="T9" fmla="*/ 291 h 329"/>
                <a:gd name="T10" fmla="*/ 0 w 444"/>
                <a:gd name="T11" fmla="*/ 328 h 329"/>
                <a:gd name="T12" fmla="*/ 70 w 444"/>
                <a:gd name="T13" fmla="*/ 0 h 329"/>
                <a:gd name="T14" fmla="*/ 275 w 444"/>
                <a:gd name="T15" fmla="*/ 0 h 329"/>
                <a:gd name="T16" fmla="*/ 275 w 444"/>
                <a:gd name="T17" fmla="*/ 0 h 329"/>
                <a:gd name="T18" fmla="*/ 204 w 444"/>
                <a:gd name="T19" fmla="*/ 70 h 329"/>
                <a:gd name="T20" fmla="*/ 275 w 444"/>
                <a:gd name="T21" fmla="*/ 150 h 329"/>
                <a:gd name="T22" fmla="*/ 204 w 444"/>
                <a:gd name="T23" fmla="*/ 291 h 329"/>
                <a:gd name="T24" fmla="*/ 204 w 444"/>
                <a:gd name="T25" fmla="*/ 328 h 329"/>
                <a:gd name="T26" fmla="*/ 275 w 444"/>
                <a:gd name="T27" fmla="*/ 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4" h="329">
                  <a:moveTo>
                    <a:pt x="70" y="0"/>
                  </a:moveTo>
                  <a:lnTo>
                    <a:pt x="70" y="0"/>
                  </a:lnTo>
                  <a:cubicBezTo>
                    <a:pt x="26" y="0"/>
                    <a:pt x="0" y="35"/>
                    <a:pt x="0" y="70"/>
                  </a:cubicBezTo>
                  <a:cubicBezTo>
                    <a:pt x="0" y="115"/>
                    <a:pt x="26" y="150"/>
                    <a:pt x="70" y="150"/>
                  </a:cubicBezTo>
                  <a:cubicBezTo>
                    <a:pt x="142" y="150"/>
                    <a:pt x="98" y="291"/>
                    <a:pt x="0" y="291"/>
                  </a:cubicBezTo>
                  <a:cubicBezTo>
                    <a:pt x="0" y="328"/>
                    <a:pt x="0" y="328"/>
                    <a:pt x="0" y="328"/>
                  </a:cubicBezTo>
                  <a:cubicBezTo>
                    <a:pt x="168" y="328"/>
                    <a:pt x="239" y="0"/>
                    <a:pt x="70" y="0"/>
                  </a:cubicBezTo>
                  <a:close/>
                  <a:moveTo>
                    <a:pt x="275" y="0"/>
                  </a:moveTo>
                  <a:lnTo>
                    <a:pt x="275" y="0"/>
                  </a:lnTo>
                  <a:cubicBezTo>
                    <a:pt x="239" y="0"/>
                    <a:pt x="204" y="35"/>
                    <a:pt x="204" y="70"/>
                  </a:cubicBezTo>
                  <a:cubicBezTo>
                    <a:pt x="204" y="115"/>
                    <a:pt x="239" y="150"/>
                    <a:pt x="275" y="150"/>
                  </a:cubicBezTo>
                  <a:cubicBezTo>
                    <a:pt x="354" y="150"/>
                    <a:pt x="301" y="291"/>
                    <a:pt x="204" y="291"/>
                  </a:cubicBezTo>
                  <a:cubicBezTo>
                    <a:pt x="204" y="328"/>
                    <a:pt x="204" y="328"/>
                    <a:pt x="204" y="328"/>
                  </a:cubicBezTo>
                  <a:cubicBezTo>
                    <a:pt x="381" y="328"/>
                    <a:pt x="443" y="0"/>
                    <a:pt x="275" y="0"/>
                  </a:cubicBezTo>
                  <a:close/>
                </a:path>
              </a:pathLst>
            </a:custGeom>
            <a:solidFill>
              <a:schemeClr val="bg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701" dirty="0">
                <a:latin typeface="Lato Light"/>
              </a:endParaRPr>
            </a:p>
          </p:txBody>
        </p:sp>
        <p:sp>
          <p:nvSpPr>
            <p:cNvPr id="14" name="Freeform 71"/>
            <p:cNvSpPr>
              <a:spLocks noChangeArrowheads="1"/>
            </p:cNvSpPr>
            <p:nvPr/>
          </p:nvSpPr>
          <p:spPr bwMode="auto">
            <a:xfrm rot="11131217">
              <a:off x="701992" y="4122454"/>
              <a:ext cx="909999" cy="675742"/>
            </a:xfrm>
            <a:custGeom>
              <a:avLst/>
              <a:gdLst>
                <a:gd name="T0" fmla="*/ 70 w 444"/>
                <a:gd name="T1" fmla="*/ 0 h 329"/>
                <a:gd name="T2" fmla="*/ 70 w 444"/>
                <a:gd name="T3" fmla="*/ 0 h 329"/>
                <a:gd name="T4" fmla="*/ 0 w 444"/>
                <a:gd name="T5" fmla="*/ 70 h 329"/>
                <a:gd name="T6" fmla="*/ 70 w 444"/>
                <a:gd name="T7" fmla="*/ 150 h 329"/>
                <a:gd name="T8" fmla="*/ 0 w 444"/>
                <a:gd name="T9" fmla="*/ 291 h 329"/>
                <a:gd name="T10" fmla="*/ 0 w 444"/>
                <a:gd name="T11" fmla="*/ 328 h 329"/>
                <a:gd name="T12" fmla="*/ 70 w 444"/>
                <a:gd name="T13" fmla="*/ 0 h 329"/>
                <a:gd name="T14" fmla="*/ 275 w 444"/>
                <a:gd name="T15" fmla="*/ 0 h 329"/>
                <a:gd name="T16" fmla="*/ 275 w 444"/>
                <a:gd name="T17" fmla="*/ 0 h 329"/>
                <a:gd name="T18" fmla="*/ 204 w 444"/>
                <a:gd name="T19" fmla="*/ 70 h 329"/>
                <a:gd name="T20" fmla="*/ 275 w 444"/>
                <a:gd name="T21" fmla="*/ 150 h 329"/>
                <a:gd name="T22" fmla="*/ 204 w 444"/>
                <a:gd name="T23" fmla="*/ 291 h 329"/>
                <a:gd name="T24" fmla="*/ 204 w 444"/>
                <a:gd name="T25" fmla="*/ 328 h 329"/>
                <a:gd name="T26" fmla="*/ 275 w 444"/>
                <a:gd name="T27" fmla="*/ 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4" h="329">
                  <a:moveTo>
                    <a:pt x="70" y="0"/>
                  </a:moveTo>
                  <a:lnTo>
                    <a:pt x="70" y="0"/>
                  </a:lnTo>
                  <a:cubicBezTo>
                    <a:pt x="26" y="0"/>
                    <a:pt x="0" y="35"/>
                    <a:pt x="0" y="70"/>
                  </a:cubicBezTo>
                  <a:cubicBezTo>
                    <a:pt x="0" y="115"/>
                    <a:pt x="26" y="150"/>
                    <a:pt x="70" y="150"/>
                  </a:cubicBezTo>
                  <a:cubicBezTo>
                    <a:pt x="142" y="150"/>
                    <a:pt x="98" y="291"/>
                    <a:pt x="0" y="291"/>
                  </a:cubicBezTo>
                  <a:cubicBezTo>
                    <a:pt x="0" y="328"/>
                    <a:pt x="0" y="328"/>
                    <a:pt x="0" y="328"/>
                  </a:cubicBezTo>
                  <a:cubicBezTo>
                    <a:pt x="168" y="328"/>
                    <a:pt x="239" y="0"/>
                    <a:pt x="70" y="0"/>
                  </a:cubicBezTo>
                  <a:close/>
                  <a:moveTo>
                    <a:pt x="275" y="0"/>
                  </a:moveTo>
                  <a:lnTo>
                    <a:pt x="275" y="0"/>
                  </a:lnTo>
                  <a:cubicBezTo>
                    <a:pt x="239" y="0"/>
                    <a:pt x="204" y="35"/>
                    <a:pt x="204" y="70"/>
                  </a:cubicBezTo>
                  <a:cubicBezTo>
                    <a:pt x="204" y="115"/>
                    <a:pt x="239" y="150"/>
                    <a:pt x="275" y="150"/>
                  </a:cubicBezTo>
                  <a:cubicBezTo>
                    <a:pt x="354" y="150"/>
                    <a:pt x="301" y="291"/>
                    <a:pt x="204" y="291"/>
                  </a:cubicBezTo>
                  <a:cubicBezTo>
                    <a:pt x="204" y="328"/>
                    <a:pt x="204" y="328"/>
                    <a:pt x="204" y="328"/>
                  </a:cubicBezTo>
                  <a:cubicBezTo>
                    <a:pt x="381" y="328"/>
                    <a:pt x="443" y="0"/>
                    <a:pt x="275" y="0"/>
                  </a:cubicBezTo>
                  <a:close/>
                </a:path>
              </a:pathLst>
            </a:custGeom>
            <a:solidFill>
              <a:schemeClr val="bg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701" dirty="0">
                <a:latin typeface="Lato Light"/>
              </a:endParaRPr>
            </a:p>
          </p:txBody>
        </p:sp>
      </p:grpSp>
      <p:sp>
        <p:nvSpPr>
          <p:cNvPr id="22" name="Rectangle 40">
            <a:extLst>
              <a:ext uri="{FF2B5EF4-FFF2-40B4-BE49-F238E27FC236}">
                <a16:creationId xmlns:a16="http://schemas.microsoft.com/office/drawing/2014/main" id="{C5E70526-1057-124E-84FD-562DAD96351D}"/>
              </a:ext>
            </a:extLst>
          </p:cNvPr>
          <p:cNvSpPr/>
          <p:nvPr/>
        </p:nvSpPr>
        <p:spPr>
          <a:xfrm>
            <a:off x="661408" y="9705539"/>
            <a:ext cx="17000500" cy="1938992"/>
          </a:xfrm>
          <a:prstGeom prst="rect">
            <a:avLst/>
          </a:prstGeom>
        </p:spPr>
        <p:txBody>
          <a:bodyPr wrap="square">
            <a:spAutoFit/>
          </a:bodyPr>
          <a:lstStyle/>
          <a:p>
            <a:pPr algn="ctr"/>
            <a:r>
              <a:rPr lang="ja-JP" altLang="en-US" sz="6000">
                <a:solidFill>
                  <a:srgbClr val="445469"/>
                </a:solidFill>
                <a:effectLst>
                  <a:outerShdw blurRad="139700" dist="50800" dir="5400000" algn="ctr" rotWithShape="0">
                    <a:srgbClr val="000000">
                      <a:alpha val="43137"/>
                    </a:srgbClr>
                  </a:outerShdw>
                </a:effectLst>
                <a:latin typeface="Lato Black" charset="0"/>
                <a:ea typeface="Lato Black" charset="0"/>
                <a:cs typeface="Lato Black" charset="0"/>
              </a:rPr>
              <a:t>農業が人々の人生をより豊かにする事ができる</a:t>
            </a:r>
            <a:br>
              <a:rPr lang="en-US" altLang="ja-JP" sz="6000" dirty="0">
                <a:solidFill>
                  <a:srgbClr val="445469"/>
                </a:solidFill>
                <a:effectLst>
                  <a:outerShdw blurRad="139700" dist="50800" dir="5400000" algn="ctr" rotWithShape="0">
                    <a:srgbClr val="000000">
                      <a:alpha val="43137"/>
                    </a:srgbClr>
                  </a:outerShdw>
                </a:effectLst>
                <a:latin typeface="Lato Black" charset="0"/>
                <a:ea typeface="Lato Black" charset="0"/>
                <a:cs typeface="Lato Black" charset="0"/>
              </a:rPr>
            </a:br>
            <a:r>
              <a:rPr lang="ja-JP" altLang="en-US" sz="6000">
                <a:solidFill>
                  <a:srgbClr val="445469"/>
                </a:solidFill>
                <a:effectLst>
                  <a:outerShdw blurRad="139700" dist="50800" dir="5400000" algn="ctr" rotWithShape="0">
                    <a:srgbClr val="000000">
                      <a:alpha val="43137"/>
                    </a:srgbClr>
                  </a:outerShdw>
                </a:effectLst>
                <a:latin typeface="Lato Black" charset="0"/>
                <a:ea typeface="Lato Black" charset="0"/>
                <a:cs typeface="Lato Black" charset="0"/>
              </a:rPr>
              <a:t>と信じているから</a:t>
            </a:r>
            <a:endParaRPr lang="en-US" sz="6000" dirty="0">
              <a:solidFill>
                <a:srgbClr val="445469"/>
              </a:solidFill>
              <a:effectLst>
                <a:outerShdw blurRad="139700" dist="50800" dir="5400000" algn="ctr" rotWithShape="0">
                  <a:srgbClr val="000000">
                    <a:alpha val="43137"/>
                  </a:srgbClr>
                </a:outerShdw>
              </a:effectLst>
              <a:latin typeface="Lato Black" charset="0"/>
              <a:ea typeface="Lato Black" charset="0"/>
              <a:cs typeface="Lato Black" charset="0"/>
            </a:endParaRPr>
          </a:p>
        </p:txBody>
      </p:sp>
      <p:sp>
        <p:nvSpPr>
          <p:cNvPr id="23" name="正方形/長方形 22">
            <a:extLst>
              <a:ext uri="{FF2B5EF4-FFF2-40B4-BE49-F238E27FC236}">
                <a16:creationId xmlns:a16="http://schemas.microsoft.com/office/drawing/2014/main" id="{CB4C3DDA-39E4-BC43-B4BC-6CF1D5B996FC}"/>
              </a:ext>
            </a:extLst>
          </p:cNvPr>
          <p:cNvSpPr/>
          <p:nvPr/>
        </p:nvSpPr>
        <p:spPr>
          <a:xfrm>
            <a:off x="5756564" y="12448309"/>
            <a:ext cx="6650181" cy="872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図プレースホルダー 7">
            <a:extLst>
              <a:ext uri="{FF2B5EF4-FFF2-40B4-BE49-F238E27FC236}">
                <a16:creationId xmlns:a16="http://schemas.microsoft.com/office/drawing/2014/main" id="{0338155A-7442-464C-ABD8-1EECBF9BE1D5}"/>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2" cstate="email">
            <a:extLst>
              <a:ext uri="{28A0092B-C50C-407E-A947-70E740481C1C}">
                <a14:useLocalDpi xmlns:a14="http://schemas.microsoft.com/office/drawing/2010/main" val="0"/>
              </a:ext>
            </a:extLst>
          </a:blip>
          <a:srcRect t="15627" b="37781"/>
          <a:stretch/>
        </p:blipFill>
        <p:spPr>
          <a:xfrm>
            <a:off x="0" y="3040965"/>
            <a:ext cx="18288000" cy="5676898"/>
          </a:xfrm>
        </p:spPr>
      </p:pic>
    </p:spTree>
    <p:extLst>
      <p:ext uri="{BB962C8B-B14F-4D97-AF65-F5344CB8AC3E}">
        <p14:creationId xmlns:p14="http://schemas.microsoft.com/office/powerpoint/2010/main" val="39329072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0-#ppt_w/2"/>
                                          </p:val>
                                        </p:tav>
                                        <p:tav tm="100000">
                                          <p:val>
                                            <p:strVal val="#ppt_x"/>
                                          </p:val>
                                        </p:tav>
                                      </p:tavLst>
                                    </p:anim>
                                    <p:anim calcmode="lin" valueType="num">
                                      <p:cBhvr additive="base">
                                        <p:cTn id="14" dur="500" fill="hold"/>
                                        <p:tgtEl>
                                          <p:spTgt spid="11"/>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10"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3039467" y="808532"/>
            <a:ext cx="12209120" cy="1085238"/>
          </a:xfrm>
          <a:prstGeom prst="rect">
            <a:avLst/>
          </a:prstGeom>
          <a:noFill/>
        </p:spPr>
        <p:txBody>
          <a:bodyPr wrap="none" lIns="68584" tIns="34292" rIns="68584" bIns="34292" rtlCol="0">
            <a:spAutoFit/>
          </a:bodyPr>
          <a:lstStyle/>
          <a:p>
            <a:pPr algn="ctr"/>
            <a:r>
              <a:rPr lang="ja-JP" altLang="en-US" sz="6602" b="1">
                <a:solidFill>
                  <a:schemeClr val="tx2"/>
                </a:solidFill>
                <a:latin typeface="+mj-lt"/>
                <a:ea typeface="Lato" charset="0"/>
                <a:cs typeface="Lato" charset="0"/>
              </a:rPr>
              <a:t>農業での</a:t>
            </a:r>
            <a:r>
              <a:rPr lang="en-US" altLang="ja-JP" sz="6602" b="1" dirty="0">
                <a:solidFill>
                  <a:schemeClr val="tx2"/>
                </a:solidFill>
                <a:latin typeface="+mj-lt"/>
                <a:ea typeface="Lato" charset="0"/>
                <a:cs typeface="Lato" charset="0"/>
              </a:rPr>
              <a:t>PDCA</a:t>
            </a:r>
            <a:r>
              <a:rPr lang="ja-JP" altLang="en-US" sz="6602" b="1">
                <a:solidFill>
                  <a:schemeClr val="tx2"/>
                </a:solidFill>
                <a:latin typeface="+mj-lt"/>
                <a:ea typeface="Lato" charset="0"/>
                <a:cs typeface="Lato" charset="0"/>
              </a:rPr>
              <a:t>を回す技術の導入</a:t>
            </a:r>
            <a:endParaRPr lang="id-ID" sz="6602" b="1" dirty="0">
              <a:solidFill>
                <a:schemeClr val="tx2"/>
              </a:solidFill>
              <a:latin typeface="+mj-lt"/>
              <a:ea typeface="Lato" charset="0"/>
              <a:cs typeface="Lato" charset="0"/>
            </a:endParaRPr>
          </a:p>
        </p:txBody>
      </p:sp>
      <p:sp>
        <p:nvSpPr>
          <p:cNvPr id="26" name="Rectangle 25"/>
          <p:cNvSpPr/>
          <p:nvPr/>
        </p:nvSpPr>
        <p:spPr>
          <a:xfrm>
            <a:off x="8561458" y="1934214"/>
            <a:ext cx="1165082" cy="6859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8522" tIns="34263" rIns="68522" bIns="34263" rtlCol="0" anchor="ctr"/>
          <a:lstStyle/>
          <a:p>
            <a:pPr algn="ctr"/>
            <a:endParaRPr lang="en-US" sz="2701" dirty="0">
              <a:solidFill>
                <a:schemeClr val="accent2"/>
              </a:solidFill>
              <a:latin typeface="Lato Light" charset="0"/>
            </a:endParaRPr>
          </a:p>
        </p:txBody>
      </p:sp>
      <p:sp>
        <p:nvSpPr>
          <p:cNvPr id="58" name="正方形/長方形 57">
            <a:extLst>
              <a:ext uri="{FF2B5EF4-FFF2-40B4-BE49-F238E27FC236}">
                <a16:creationId xmlns:a16="http://schemas.microsoft.com/office/drawing/2014/main" id="{44280173-F56A-9546-B81C-1FCB42224D25}"/>
              </a:ext>
            </a:extLst>
          </p:cNvPr>
          <p:cNvSpPr/>
          <p:nvPr/>
        </p:nvSpPr>
        <p:spPr>
          <a:xfrm>
            <a:off x="6040585" y="12676904"/>
            <a:ext cx="6650181" cy="872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10" name="図表 9">
            <a:extLst>
              <a:ext uri="{FF2B5EF4-FFF2-40B4-BE49-F238E27FC236}">
                <a16:creationId xmlns:a16="http://schemas.microsoft.com/office/drawing/2014/main" id="{8F3C350A-14E3-694A-8224-92BF2C4C8977}"/>
              </a:ext>
            </a:extLst>
          </p:cNvPr>
          <p:cNvGraphicFramePr/>
          <p:nvPr/>
        </p:nvGraphicFramePr>
        <p:xfrm>
          <a:off x="1724484" y="3129897"/>
          <a:ext cx="14229430" cy="83108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テキスト ボックス 10">
            <a:extLst>
              <a:ext uri="{FF2B5EF4-FFF2-40B4-BE49-F238E27FC236}">
                <a16:creationId xmlns:a16="http://schemas.microsoft.com/office/drawing/2014/main" id="{B66C99E1-9A3E-0845-B923-1153A56EFE28}"/>
              </a:ext>
            </a:extLst>
          </p:cNvPr>
          <p:cNvSpPr txBox="1"/>
          <p:nvPr/>
        </p:nvSpPr>
        <p:spPr>
          <a:xfrm>
            <a:off x="432494" y="2138048"/>
            <a:ext cx="17866362" cy="1077218"/>
          </a:xfrm>
          <a:prstGeom prst="rect">
            <a:avLst/>
          </a:prstGeom>
          <a:noFill/>
        </p:spPr>
        <p:txBody>
          <a:bodyPr wrap="square" rtlCol="0">
            <a:spAutoFit/>
          </a:bodyPr>
          <a:lstStyle/>
          <a:p>
            <a:r>
              <a:rPr kumimoji="1" lang="ja-JP" altLang="en-US" sz="3200"/>
              <a:t>今までの農業になかった起こった事象を振り返り、原因を特定して解決案を見つけ改善する技術体系</a:t>
            </a:r>
            <a:endParaRPr kumimoji="1" lang="en-US" altLang="ja-JP" sz="3200" dirty="0"/>
          </a:p>
          <a:p>
            <a:r>
              <a:rPr kumimoji="1" lang="ja-JP" altLang="en-US" sz="3200"/>
              <a:t>経験と勘だけでなく、科学的にデータを分析し、相関関係を特定し、再現性をもった技術につながった</a:t>
            </a:r>
          </a:p>
        </p:txBody>
      </p:sp>
      <p:sp>
        <p:nvSpPr>
          <p:cNvPr id="16" name="テキスト ボックス 15">
            <a:extLst>
              <a:ext uri="{FF2B5EF4-FFF2-40B4-BE49-F238E27FC236}">
                <a16:creationId xmlns:a16="http://schemas.microsoft.com/office/drawing/2014/main" id="{68769948-5618-B846-884F-0A886E0FFC9F}"/>
              </a:ext>
            </a:extLst>
          </p:cNvPr>
          <p:cNvSpPr txBox="1"/>
          <p:nvPr/>
        </p:nvSpPr>
        <p:spPr>
          <a:xfrm>
            <a:off x="10084443" y="3570919"/>
            <a:ext cx="7043931" cy="1569660"/>
          </a:xfrm>
          <a:prstGeom prst="rect">
            <a:avLst/>
          </a:prstGeom>
          <a:noFill/>
        </p:spPr>
        <p:txBody>
          <a:bodyPr wrap="square" rtlCol="0">
            <a:spAutoFit/>
          </a:bodyPr>
          <a:lstStyle/>
          <a:p>
            <a:r>
              <a:rPr kumimoji="1" lang="en-US" altLang="ja-JP" sz="3200" b="1" dirty="0"/>
              <a:t>①</a:t>
            </a:r>
            <a:r>
              <a:rPr kumimoji="1" lang="ja-JP" altLang="en-US" sz="3200"/>
              <a:t>　作付け前と収穫終了後の合計</a:t>
            </a:r>
            <a:r>
              <a:rPr kumimoji="1" lang="en-US" altLang="ja-JP" sz="3200" dirty="0"/>
              <a:t>2</a:t>
            </a:r>
            <a:r>
              <a:rPr kumimoji="1" lang="ja-JP" altLang="en-US" sz="3200"/>
              <a:t>回人間ドックのように畑の土を総合的に分析し、土の状態を詳細に把握する</a:t>
            </a:r>
          </a:p>
        </p:txBody>
      </p:sp>
      <p:sp>
        <p:nvSpPr>
          <p:cNvPr id="17" name="テキスト ボックス 16">
            <a:extLst>
              <a:ext uri="{FF2B5EF4-FFF2-40B4-BE49-F238E27FC236}">
                <a16:creationId xmlns:a16="http://schemas.microsoft.com/office/drawing/2014/main" id="{4F6C0633-0AD4-254B-8598-CE29FB5A55E8}"/>
              </a:ext>
            </a:extLst>
          </p:cNvPr>
          <p:cNvSpPr txBox="1"/>
          <p:nvPr/>
        </p:nvSpPr>
        <p:spPr>
          <a:xfrm>
            <a:off x="12690766" y="6686392"/>
            <a:ext cx="5397269" cy="2062103"/>
          </a:xfrm>
          <a:prstGeom prst="rect">
            <a:avLst/>
          </a:prstGeom>
          <a:noFill/>
        </p:spPr>
        <p:txBody>
          <a:bodyPr wrap="square" rtlCol="0">
            <a:spAutoFit/>
          </a:bodyPr>
          <a:lstStyle/>
          <a:p>
            <a:r>
              <a:rPr kumimoji="1" lang="en-US" altLang="ja-JP" sz="3200" b="1" dirty="0"/>
              <a:t>②</a:t>
            </a:r>
            <a:r>
              <a:rPr kumimoji="1" lang="ja-JP" altLang="en-US" sz="3200"/>
              <a:t>　総合分析の結果をもとに、土の改良を行い、そこからデータを元に肥料の調整をして植え付け栽培する</a:t>
            </a:r>
          </a:p>
        </p:txBody>
      </p:sp>
      <p:sp>
        <p:nvSpPr>
          <p:cNvPr id="18" name="テキスト ボックス 17">
            <a:extLst>
              <a:ext uri="{FF2B5EF4-FFF2-40B4-BE49-F238E27FC236}">
                <a16:creationId xmlns:a16="http://schemas.microsoft.com/office/drawing/2014/main" id="{62A035D0-3BDD-1F4C-BCCF-7DC0EF9DD4AF}"/>
              </a:ext>
            </a:extLst>
          </p:cNvPr>
          <p:cNvSpPr txBox="1"/>
          <p:nvPr/>
        </p:nvSpPr>
        <p:spPr>
          <a:xfrm>
            <a:off x="3809835" y="11289378"/>
            <a:ext cx="7572288" cy="2062103"/>
          </a:xfrm>
          <a:prstGeom prst="rect">
            <a:avLst/>
          </a:prstGeom>
          <a:noFill/>
        </p:spPr>
        <p:txBody>
          <a:bodyPr wrap="square" rtlCol="0">
            <a:spAutoFit/>
          </a:bodyPr>
          <a:lstStyle/>
          <a:p>
            <a:r>
              <a:rPr kumimoji="1" lang="en-US" altLang="ja-JP" sz="3200" b="1" dirty="0"/>
              <a:t>③</a:t>
            </a:r>
            <a:r>
              <a:rPr kumimoji="1" lang="ja-JP" altLang="en-US" sz="3200"/>
              <a:t>　人間の健康診断の血液検査と同じように、逐次土と植物体の定点分析診断を行い、現状の成分の過不足を正確に科学的に把握しそれをもとに対応をする</a:t>
            </a:r>
          </a:p>
        </p:txBody>
      </p:sp>
      <p:sp>
        <p:nvSpPr>
          <p:cNvPr id="19" name="テキスト ボックス 18">
            <a:extLst>
              <a:ext uri="{FF2B5EF4-FFF2-40B4-BE49-F238E27FC236}">
                <a16:creationId xmlns:a16="http://schemas.microsoft.com/office/drawing/2014/main" id="{58803FC1-8896-4544-9186-CD17C65DBB4D}"/>
              </a:ext>
            </a:extLst>
          </p:cNvPr>
          <p:cNvSpPr txBox="1"/>
          <p:nvPr/>
        </p:nvSpPr>
        <p:spPr>
          <a:xfrm>
            <a:off x="210808" y="6743528"/>
            <a:ext cx="5386427" cy="3539430"/>
          </a:xfrm>
          <a:prstGeom prst="rect">
            <a:avLst/>
          </a:prstGeom>
          <a:noFill/>
        </p:spPr>
        <p:txBody>
          <a:bodyPr wrap="square" rtlCol="0">
            <a:spAutoFit/>
          </a:bodyPr>
          <a:lstStyle/>
          <a:p>
            <a:r>
              <a:rPr kumimoji="1" lang="en-US" altLang="ja-JP" sz="3200" b="1" dirty="0"/>
              <a:t>④</a:t>
            </a:r>
            <a:r>
              <a:rPr kumimoji="1" lang="ja-JP" altLang="en-US" sz="3200"/>
              <a:t>　収穫時点の土と植物体の成分検査も行い、各肥料成分と環境要因との相関関係を見つけ、良くなった原因とうまくいかなかった点の原因を特定し、次期作での改善ポイントを策定する。</a:t>
            </a:r>
            <a:endParaRPr kumimoji="1" lang="en-US" altLang="ja-JP" sz="3200" dirty="0"/>
          </a:p>
        </p:txBody>
      </p:sp>
      <p:sp>
        <p:nvSpPr>
          <p:cNvPr id="21" name="テキスト ボックス 20">
            <a:extLst>
              <a:ext uri="{FF2B5EF4-FFF2-40B4-BE49-F238E27FC236}">
                <a16:creationId xmlns:a16="http://schemas.microsoft.com/office/drawing/2014/main" id="{61E8A79C-5A32-5946-8557-8FB8334812B3}"/>
              </a:ext>
            </a:extLst>
          </p:cNvPr>
          <p:cNvSpPr txBox="1"/>
          <p:nvPr/>
        </p:nvSpPr>
        <p:spPr>
          <a:xfrm>
            <a:off x="2898944" y="3570919"/>
            <a:ext cx="5386427" cy="2554545"/>
          </a:xfrm>
          <a:prstGeom prst="rect">
            <a:avLst/>
          </a:prstGeom>
          <a:noFill/>
        </p:spPr>
        <p:txBody>
          <a:bodyPr wrap="square" rtlCol="0">
            <a:spAutoFit/>
          </a:bodyPr>
          <a:lstStyle/>
          <a:p>
            <a:r>
              <a:rPr kumimoji="1" lang="ja-JP" altLang="en-US" sz="3200" b="1"/>
              <a:t>⑤</a:t>
            </a:r>
            <a:r>
              <a:rPr kumimoji="1" lang="ja-JP" altLang="en-US" sz="3200"/>
              <a:t>　</a:t>
            </a:r>
            <a:r>
              <a:rPr kumimoji="1" lang="en-US" altLang="ja-JP" sz="3200" dirty="0"/>
              <a:t>④</a:t>
            </a:r>
            <a:r>
              <a:rPr kumimoji="1" lang="ja-JP" altLang="en-US" sz="3200"/>
              <a:t>までの結果と相関関係データそして改善ポイントをもとに、どのように実行するかの計画戦略をたてて再度①から回す</a:t>
            </a:r>
            <a:endParaRPr kumimoji="1" lang="en-US" altLang="ja-JP" sz="3200" dirty="0"/>
          </a:p>
        </p:txBody>
      </p:sp>
      <p:pic>
        <p:nvPicPr>
          <p:cNvPr id="22" name="図 21" descr="ダイアグラム&#10;&#10;自動的に生成された説明">
            <a:extLst>
              <a:ext uri="{FF2B5EF4-FFF2-40B4-BE49-F238E27FC236}">
                <a16:creationId xmlns:a16="http://schemas.microsoft.com/office/drawing/2014/main" id="{0643E7FF-DA3D-0841-B2D4-C39DDB6541A4}"/>
              </a:ext>
            </a:extLst>
          </p:cNvPr>
          <p:cNvPicPr>
            <a:picLocks noChangeAspect="1"/>
          </p:cNvPicPr>
          <p:nvPr/>
        </p:nvPicPr>
        <p:blipFill rotWithShape="1">
          <a:blip r:embed="rId7" cstate="email">
            <a:extLst>
              <a:ext uri="{28A0092B-C50C-407E-A947-70E740481C1C}">
                <a14:useLocalDpi xmlns:a14="http://schemas.microsoft.com/office/drawing/2010/main" val="0"/>
              </a:ext>
            </a:extLst>
          </a:blip>
          <a:srcRect r="11211"/>
          <a:stretch/>
        </p:blipFill>
        <p:spPr>
          <a:xfrm>
            <a:off x="11490923" y="9459802"/>
            <a:ext cx="6547607" cy="3870918"/>
          </a:xfrm>
          <a:prstGeom prst="rect">
            <a:avLst/>
          </a:prstGeom>
        </p:spPr>
      </p:pic>
    </p:spTree>
    <p:extLst>
      <p:ext uri="{BB962C8B-B14F-4D97-AF65-F5344CB8AC3E}">
        <p14:creationId xmlns:p14="http://schemas.microsoft.com/office/powerpoint/2010/main" val="362368770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7800367" y="808532"/>
            <a:ext cx="2687282" cy="1085238"/>
          </a:xfrm>
          <a:prstGeom prst="rect">
            <a:avLst/>
          </a:prstGeom>
          <a:noFill/>
        </p:spPr>
        <p:txBody>
          <a:bodyPr wrap="none" lIns="68584" tIns="34292" rIns="68584" bIns="34292" rtlCol="0">
            <a:spAutoFit/>
          </a:bodyPr>
          <a:lstStyle/>
          <a:p>
            <a:pPr algn="ctr"/>
            <a:r>
              <a:rPr lang="ja-JP" altLang="en-US" sz="6602" b="1">
                <a:solidFill>
                  <a:schemeClr val="tx2"/>
                </a:solidFill>
                <a:latin typeface="Lato" charset="0"/>
                <a:ea typeface="Lato" charset="0"/>
                <a:cs typeface="Lato" charset="0"/>
              </a:rPr>
              <a:t>可視化</a:t>
            </a:r>
            <a:endParaRPr lang="id-ID" sz="6602" b="1" dirty="0">
              <a:solidFill>
                <a:schemeClr val="tx2"/>
              </a:solidFill>
              <a:latin typeface="Lato" charset="0"/>
              <a:ea typeface="Lato" charset="0"/>
              <a:cs typeface="Lato" charset="0"/>
            </a:endParaRPr>
          </a:p>
        </p:txBody>
      </p:sp>
      <p:sp>
        <p:nvSpPr>
          <p:cNvPr id="26" name="Rectangle 25"/>
          <p:cNvSpPr/>
          <p:nvPr/>
        </p:nvSpPr>
        <p:spPr>
          <a:xfrm>
            <a:off x="8612014" y="2485260"/>
            <a:ext cx="1165082" cy="6859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8522" tIns="34263" rIns="68522" bIns="34263" rtlCol="0" anchor="ctr"/>
          <a:lstStyle/>
          <a:p>
            <a:pPr algn="ctr"/>
            <a:endParaRPr lang="en-US" sz="2701" dirty="0">
              <a:solidFill>
                <a:schemeClr val="accent2"/>
              </a:solidFill>
              <a:latin typeface="Lato Light" charset="0"/>
            </a:endParaRPr>
          </a:p>
        </p:txBody>
      </p:sp>
      <p:sp>
        <p:nvSpPr>
          <p:cNvPr id="27" name="Subtitle 2"/>
          <p:cNvSpPr txBox="1">
            <a:spLocks/>
          </p:cNvSpPr>
          <p:nvPr/>
        </p:nvSpPr>
        <p:spPr>
          <a:xfrm>
            <a:off x="7907929" y="1960206"/>
            <a:ext cx="2503051" cy="550436"/>
          </a:xfrm>
          <a:prstGeom prst="rect">
            <a:avLst/>
          </a:prstGeom>
        </p:spPr>
        <p:txBody>
          <a:bodyPr vert="horz" wrap="none" lIns="163160" tIns="81580" rIns="163160" bIns="8158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r>
              <a:rPr lang="en-US" sz="2326" dirty="0">
                <a:solidFill>
                  <a:schemeClr val="accent1"/>
                </a:solidFill>
                <a:latin typeface="Lato Light"/>
                <a:cs typeface="Lato Light"/>
              </a:rPr>
              <a:t>VISUALIZATION</a:t>
            </a:r>
          </a:p>
        </p:txBody>
      </p:sp>
      <p:sp>
        <p:nvSpPr>
          <p:cNvPr id="58" name="正方形/長方形 57">
            <a:extLst>
              <a:ext uri="{FF2B5EF4-FFF2-40B4-BE49-F238E27FC236}">
                <a16:creationId xmlns:a16="http://schemas.microsoft.com/office/drawing/2014/main" id="{44280173-F56A-9546-B81C-1FCB42224D25}"/>
              </a:ext>
            </a:extLst>
          </p:cNvPr>
          <p:cNvSpPr/>
          <p:nvPr/>
        </p:nvSpPr>
        <p:spPr>
          <a:xfrm>
            <a:off x="6040585" y="12676904"/>
            <a:ext cx="6650181" cy="872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descr="グラフィカル ユーザー インターフェイス が含まれている画像&#10;&#10;自動的に生成された説明">
            <a:extLst>
              <a:ext uri="{FF2B5EF4-FFF2-40B4-BE49-F238E27FC236}">
                <a16:creationId xmlns:a16="http://schemas.microsoft.com/office/drawing/2014/main" id="{483F12A3-BBA3-5443-9121-9A1FC807BB91}"/>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455593" y="2577078"/>
            <a:ext cx="15376814" cy="10979106"/>
          </a:xfrm>
          <a:prstGeom prst="rect">
            <a:avLst/>
          </a:prstGeom>
        </p:spPr>
      </p:pic>
    </p:spTree>
    <p:extLst>
      <p:ext uri="{BB962C8B-B14F-4D97-AF65-F5344CB8AC3E}">
        <p14:creationId xmlns:p14="http://schemas.microsoft.com/office/powerpoint/2010/main" val="291745268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7800367" y="808532"/>
            <a:ext cx="2687282" cy="1085238"/>
          </a:xfrm>
          <a:prstGeom prst="rect">
            <a:avLst/>
          </a:prstGeom>
          <a:noFill/>
        </p:spPr>
        <p:txBody>
          <a:bodyPr wrap="none" lIns="68584" tIns="34292" rIns="68584" bIns="34292" rtlCol="0">
            <a:spAutoFit/>
          </a:bodyPr>
          <a:lstStyle/>
          <a:p>
            <a:pPr algn="ctr"/>
            <a:r>
              <a:rPr lang="ja-JP" altLang="en-US" sz="6602" b="1">
                <a:solidFill>
                  <a:schemeClr val="tx2"/>
                </a:solidFill>
                <a:latin typeface="Lato" charset="0"/>
                <a:ea typeface="Lato" charset="0"/>
                <a:cs typeface="Lato" charset="0"/>
              </a:rPr>
              <a:t>可視化</a:t>
            </a:r>
            <a:endParaRPr lang="id-ID" sz="6602" b="1" dirty="0">
              <a:solidFill>
                <a:schemeClr val="tx2"/>
              </a:solidFill>
              <a:latin typeface="Lato" charset="0"/>
              <a:ea typeface="Lato" charset="0"/>
              <a:cs typeface="Lato" charset="0"/>
            </a:endParaRPr>
          </a:p>
        </p:txBody>
      </p:sp>
      <p:sp>
        <p:nvSpPr>
          <p:cNvPr id="26" name="Rectangle 25"/>
          <p:cNvSpPr/>
          <p:nvPr/>
        </p:nvSpPr>
        <p:spPr>
          <a:xfrm>
            <a:off x="8612014" y="2485260"/>
            <a:ext cx="1165082" cy="6859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8522" tIns="34263" rIns="68522" bIns="34263" rtlCol="0" anchor="ctr"/>
          <a:lstStyle/>
          <a:p>
            <a:pPr algn="ctr"/>
            <a:endParaRPr lang="en-US" sz="2701" dirty="0">
              <a:solidFill>
                <a:schemeClr val="accent2"/>
              </a:solidFill>
              <a:latin typeface="Lato Light" charset="0"/>
            </a:endParaRPr>
          </a:p>
        </p:txBody>
      </p:sp>
      <p:sp>
        <p:nvSpPr>
          <p:cNvPr id="27" name="Subtitle 2"/>
          <p:cNvSpPr txBox="1">
            <a:spLocks/>
          </p:cNvSpPr>
          <p:nvPr/>
        </p:nvSpPr>
        <p:spPr>
          <a:xfrm>
            <a:off x="7907929" y="1960206"/>
            <a:ext cx="2503051" cy="550436"/>
          </a:xfrm>
          <a:prstGeom prst="rect">
            <a:avLst/>
          </a:prstGeom>
        </p:spPr>
        <p:txBody>
          <a:bodyPr vert="horz" wrap="none" lIns="163160" tIns="81580" rIns="163160" bIns="8158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r>
              <a:rPr lang="en-US" sz="2326" dirty="0">
                <a:solidFill>
                  <a:schemeClr val="accent1"/>
                </a:solidFill>
                <a:latin typeface="Lato Light"/>
                <a:cs typeface="Lato Light"/>
              </a:rPr>
              <a:t>VISUALIZATION</a:t>
            </a:r>
          </a:p>
        </p:txBody>
      </p:sp>
      <p:sp>
        <p:nvSpPr>
          <p:cNvPr id="58" name="正方形/長方形 57">
            <a:extLst>
              <a:ext uri="{FF2B5EF4-FFF2-40B4-BE49-F238E27FC236}">
                <a16:creationId xmlns:a16="http://schemas.microsoft.com/office/drawing/2014/main" id="{44280173-F56A-9546-B81C-1FCB42224D25}"/>
              </a:ext>
            </a:extLst>
          </p:cNvPr>
          <p:cNvSpPr/>
          <p:nvPr/>
        </p:nvSpPr>
        <p:spPr>
          <a:xfrm>
            <a:off x="6040585" y="12676904"/>
            <a:ext cx="6650181" cy="872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descr="ダイアグラム&#10;&#10;自動的に生成された説明">
            <a:extLst>
              <a:ext uri="{FF2B5EF4-FFF2-40B4-BE49-F238E27FC236}">
                <a16:creationId xmlns:a16="http://schemas.microsoft.com/office/drawing/2014/main" id="{2DC8C48B-AFA6-0846-B2AC-B31F4E9DEF52}"/>
              </a:ext>
            </a:extLst>
          </p:cNvPr>
          <p:cNvPicPr>
            <a:picLocks noChangeAspect="1"/>
          </p:cNvPicPr>
          <p:nvPr/>
        </p:nvPicPr>
        <p:blipFill rotWithShape="1">
          <a:blip r:embed="rId2">
            <a:extLst>
              <a:ext uri="{28A0092B-C50C-407E-A947-70E740481C1C}">
                <a14:useLocalDpi xmlns:a14="http://schemas.microsoft.com/office/drawing/2010/main" val="0"/>
              </a:ext>
            </a:extLst>
          </a:blip>
          <a:srcRect l="-118" t="393" r="19611" b="1828"/>
          <a:stretch/>
        </p:blipFill>
        <p:spPr>
          <a:xfrm>
            <a:off x="321989" y="2652112"/>
            <a:ext cx="17093174" cy="10897628"/>
          </a:xfrm>
          <a:prstGeom prst="rect">
            <a:avLst/>
          </a:prstGeom>
        </p:spPr>
      </p:pic>
    </p:spTree>
    <p:extLst>
      <p:ext uri="{BB962C8B-B14F-4D97-AF65-F5344CB8AC3E}">
        <p14:creationId xmlns:p14="http://schemas.microsoft.com/office/powerpoint/2010/main" val="142539328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7800366" y="808532"/>
            <a:ext cx="2687282" cy="1085238"/>
          </a:xfrm>
          <a:prstGeom prst="rect">
            <a:avLst/>
          </a:prstGeom>
          <a:noFill/>
        </p:spPr>
        <p:txBody>
          <a:bodyPr wrap="none" lIns="68584" tIns="34292" rIns="68584" bIns="34292" rtlCol="0">
            <a:spAutoFit/>
          </a:bodyPr>
          <a:lstStyle/>
          <a:p>
            <a:pPr algn="ctr"/>
            <a:r>
              <a:rPr lang="ja-JP" altLang="en-US" sz="6602" b="1">
                <a:solidFill>
                  <a:schemeClr val="tx2"/>
                </a:solidFill>
                <a:latin typeface="Lato" charset="0"/>
                <a:ea typeface="Lato" charset="0"/>
                <a:cs typeface="Lato" charset="0"/>
              </a:rPr>
              <a:t>可視化</a:t>
            </a:r>
            <a:endParaRPr lang="id-ID" sz="6602" b="1" dirty="0">
              <a:solidFill>
                <a:schemeClr val="tx2"/>
              </a:solidFill>
              <a:latin typeface="Lato" charset="0"/>
              <a:ea typeface="Lato" charset="0"/>
              <a:cs typeface="Lato" charset="0"/>
            </a:endParaRPr>
          </a:p>
        </p:txBody>
      </p:sp>
      <p:sp>
        <p:nvSpPr>
          <p:cNvPr id="26" name="Rectangle 25"/>
          <p:cNvSpPr/>
          <p:nvPr/>
        </p:nvSpPr>
        <p:spPr>
          <a:xfrm>
            <a:off x="8612014" y="2485260"/>
            <a:ext cx="1165082" cy="6859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8522" tIns="34263" rIns="68522" bIns="34263" rtlCol="0" anchor="ctr"/>
          <a:lstStyle/>
          <a:p>
            <a:pPr algn="ctr"/>
            <a:endParaRPr lang="en-US" sz="2701" dirty="0">
              <a:solidFill>
                <a:schemeClr val="accent2"/>
              </a:solidFill>
              <a:latin typeface="Lato Light" charset="0"/>
            </a:endParaRPr>
          </a:p>
        </p:txBody>
      </p:sp>
      <p:sp>
        <p:nvSpPr>
          <p:cNvPr id="27" name="Subtitle 2"/>
          <p:cNvSpPr txBox="1">
            <a:spLocks/>
          </p:cNvSpPr>
          <p:nvPr/>
        </p:nvSpPr>
        <p:spPr>
          <a:xfrm>
            <a:off x="7907926" y="1960206"/>
            <a:ext cx="2503051" cy="1051471"/>
          </a:xfrm>
          <a:prstGeom prst="rect">
            <a:avLst/>
          </a:prstGeom>
        </p:spPr>
        <p:txBody>
          <a:bodyPr vert="horz" wrap="none" lIns="163160" tIns="81580" rIns="163160" bIns="8158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r>
              <a:rPr lang="en-US" altLang="ja-JP" sz="2326" dirty="0">
                <a:solidFill>
                  <a:schemeClr val="accent1"/>
                </a:solidFill>
                <a:latin typeface="Lato Light"/>
                <a:cs typeface="Lato Light"/>
              </a:rPr>
              <a:t>VISUALIZATION</a:t>
            </a:r>
          </a:p>
          <a:p>
            <a:endParaRPr lang="en-US" sz="2326" dirty="0">
              <a:solidFill>
                <a:schemeClr val="accent1"/>
              </a:solidFill>
              <a:latin typeface="Lato Light"/>
              <a:cs typeface="Lato Light"/>
            </a:endParaRPr>
          </a:p>
        </p:txBody>
      </p:sp>
      <p:sp>
        <p:nvSpPr>
          <p:cNvPr id="58" name="正方形/長方形 57">
            <a:extLst>
              <a:ext uri="{FF2B5EF4-FFF2-40B4-BE49-F238E27FC236}">
                <a16:creationId xmlns:a16="http://schemas.microsoft.com/office/drawing/2014/main" id="{44280173-F56A-9546-B81C-1FCB42224D25}"/>
              </a:ext>
            </a:extLst>
          </p:cNvPr>
          <p:cNvSpPr/>
          <p:nvPr/>
        </p:nvSpPr>
        <p:spPr>
          <a:xfrm>
            <a:off x="6040585" y="12676904"/>
            <a:ext cx="6650181" cy="872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72B8A403-7FBB-334E-A222-53B4847EB933}"/>
              </a:ext>
            </a:extLst>
          </p:cNvPr>
          <p:cNvPicPr>
            <a:picLocks noChangeAspect="1"/>
          </p:cNvPicPr>
          <p:nvPr/>
        </p:nvPicPr>
        <p:blipFill>
          <a:blip r:embed="rId2" cstate="email">
            <a:extLst>
              <a:ext uri="{28A0092B-C50C-407E-A947-70E740481C1C}">
                <a14:useLocalDpi xmlns:a14="http://schemas.microsoft.com/office/drawing/2010/main" val="0"/>
              </a:ext>
            </a:extLst>
          </a:blip>
          <a:srcRect/>
          <a:stretch/>
        </p:blipFill>
        <p:spPr>
          <a:xfrm>
            <a:off x="8842394" y="3333430"/>
            <a:ext cx="9445605" cy="10216310"/>
          </a:xfrm>
          <a:prstGeom prst="rect">
            <a:avLst/>
          </a:prstGeom>
        </p:spPr>
      </p:pic>
      <p:pic>
        <p:nvPicPr>
          <p:cNvPr id="7" name="図 6">
            <a:extLst>
              <a:ext uri="{FF2B5EF4-FFF2-40B4-BE49-F238E27FC236}">
                <a16:creationId xmlns:a16="http://schemas.microsoft.com/office/drawing/2014/main" id="{42D30378-AD66-644A-B2BB-4D18D86F6261}"/>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0" y="3505974"/>
            <a:ext cx="8902700" cy="8388012"/>
          </a:xfrm>
          <a:prstGeom prst="rect">
            <a:avLst/>
          </a:prstGeom>
        </p:spPr>
      </p:pic>
    </p:spTree>
    <p:extLst>
      <p:ext uri="{BB962C8B-B14F-4D97-AF65-F5344CB8AC3E}">
        <p14:creationId xmlns:p14="http://schemas.microsoft.com/office/powerpoint/2010/main" val="304827410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7800366" y="808532"/>
            <a:ext cx="2687282" cy="1085238"/>
          </a:xfrm>
          <a:prstGeom prst="rect">
            <a:avLst/>
          </a:prstGeom>
          <a:noFill/>
        </p:spPr>
        <p:txBody>
          <a:bodyPr wrap="none" lIns="68584" tIns="34292" rIns="68584" bIns="34292" rtlCol="0">
            <a:spAutoFit/>
          </a:bodyPr>
          <a:lstStyle/>
          <a:p>
            <a:pPr algn="ctr"/>
            <a:r>
              <a:rPr lang="ja-JP" altLang="en-US" sz="6602" b="1">
                <a:solidFill>
                  <a:schemeClr val="tx2"/>
                </a:solidFill>
                <a:latin typeface="Lato" charset="0"/>
                <a:ea typeface="Lato" charset="0"/>
                <a:cs typeface="Lato" charset="0"/>
              </a:rPr>
              <a:t>可視化</a:t>
            </a:r>
            <a:endParaRPr lang="id-ID" sz="6602" b="1" dirty="0">
              <a:solidFill>
                <a:schemeClr val="tx2"/>
              </a:solidFill>
              <a:latin typeface="Lato" charset="0"/>
              <a:ea typeface="Lato" charset="0"/>
              <a:cs typeface="Lato" charset="0"/>
            </a:endParaRPr>
          </a:p>
        </p:txBody>
      </p:sp>
      <p:sp>
        <p:nvSpPr>
          <p:cNvPr id="26" name="Rectangle 25"/>
          <p:cNvSpPr/>
          <p:nvPr/>
        </p:nvSpPr>
        <p:spPr>
          <a:xfrm>
            <a:off x="8612014" y="2485260"/>
            <a:ext cx="1165082" cy="6859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8522" tIns="34263" rIns="68522" bIns="34263" rtlCol="0" anchor="ctr"/>
          <a:lstStyle/>
          <a:p>
            <a:pPr algn="ctr"/>
            <a:endParaRPr lang="en-US" sz="2701" dirty="0">
              <a:solidFill>
                <a:schemeClr val="accent2"/>
              </a:solidFill>
              <a:latin typeface="Lato Light" charset="0"/>
            </a:endParaRPr>
          </a:p>
        </p:txBody>
      </p:sp>
      <p:sp>
        <p:nvSpPr>
          <p:cNvPr id="27" name="Subtitle 2"/>
          <p:cNvSpPr txBox="1">
            <a:spLocks/>
          </p:cNvSpPr>
          <p:nvPr/>
        </p:nvSpPr>
        <p:spPr>
          <a:xfrm>
            <a:off x="7907926" y="1960206"/>
            <a:ext cx="2503051" cy="1051471"/>
          </a:xfrm>
          <a:prstGeom prst="rect">
            <a:avLst/>
          </a:prstGeom>
        </p:spPr>
        <p:txBody>
          <a:bodyPr vert="horz" wrap="none" lIns="163160" tIns="81580" rIns="163160" bIns="8158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r>
              <a:rPr lang="en-US" altLang="ja-JP" sz="2326" dirty="0">
                <a:solidFill>
                  <a:schemeClr val="accent1"/>
                </a:solidFill>
                <a:latin typeface="Lato Light"/>
                <a:cs typeface="Lato Light"/>
              </a:rPr>
              <a:t>VISUALIZATION</a:t>
            </a:r>
          </a:p>
          <a:p>
            <a:endParaRPr lang="en-US" sz="2326" dirty="0">
              <a:solidFill>
                <a:schemeClr val="accent1"/>
              </a:solidFill>
              <a:latin typeface="Lato Light"/>
              <a:cs typeface="Lato Light"/>
            </a:endParaRPr>
          </a:p>
        </p:txBody>
      </p:sp>
      <p:sp>
        <p:nvSpPr>
          <p:cNvPr id="58" name="正方形/長方形 57">
            <a:extLst>
              <a:ext uri="{FF2B5EF4-FFF2-40B4-BE49-F238E27FC236}">
                <a16:creationId xmlns:a16="http://schemas.microsoft.com/office/drawing/2014/main" id="{44280173-F56A-9546-B81C-1FCB42224D25}"/>
              </a:ext>
            </a:extLst>
          </p:cNvPr>
          <p:cNvSpPr/>
          <p:nvPr/>
        </p:nvSpPr>
        <p:spPr>
          <a:xfrm>
            <a:off x="6040585" y="12676904"/>
            <a:ext cx="6650181" cy="872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AC388CCF-A0EE-9446-80B2-79ADE2F3BA2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365101" y="2876520"/>
            <a:ext cx="16002694" cy="10026687"/>
          </a:xfrm>
          <a:prstGeom prst="rect">
            <a:avLst/>
          </a:prstGeom>
        </p:spPr>
      </p:pic>
    </p:spTree>
    <p:extLst>
      <p:ext uri="{BB962C8B-B14F-4D97-AF65-F5344CB8AC3E}">
        <p14:creationId xmlns:p14="http://schemas.microsoft.com/office/powerpoint/2010/main" val="25294506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5855925" y="808532"/>
            <a:ext cx="6576168" cy="1085238"/>
          </a:xfrm>
          <a:prstGeom prst="rect">
            <a:avLst/>
          </a:prstGeom>
          <a:noFill/>
        </p:spPr>
        <p:txBody>
          <a:bodyPr wrap="none" lIns="68584" tIns="34292" rIns="68584" bIns="34292" rtlCol="0">
            <a:spAutoFit/>
          </a:bodyPr>
          <a:lstStyle/>
          <a:p>
            <a:pPr algn="ctr"/>
            <a:r>
              <a:rPr lang="ja-JP" altLang="en-US" sz="6602" b="1">
                <a:solidFill>
                  <a:schemeClr val="tx2"/>
                </a:solidFill>
                <a:latin typeface="Lato" charset="0"/>
                <a:ea typeface="Lato" charset="0"/>
                <a:cs typeface="Lato" charset="0"/>
              </a:rPr>
              <a:t>栽培改善具体例</a:t>
            </a:r>
            <a:r>
              <a:rPr lang="en-US" altLang="ja-JP" sz="6602" b="1" dirty="0">
                <a:solidFill>
                  <a:schemeClr val="tx2"/>
                </a:solidFill>
                <a:latin typeface="Lato" charset="0"/>
                <a:ea typeface="Lato" charset="0"/>
                <a:cs typeface="Lato" charset="0"/>
              </a:rPr>
              <a:t>1</a:t>
            </a:r>
            <a:endParaRPr lang="id-ID" sz="6602" b="1" dirty="0">
              <a:solidFill>
                <a:schemeClr val="tx2"/>
              </a:solidFill>
              <a:latin typeface="Lato" charset="0"/>
              <a:ea typeface="Lato" charset="0"/>
              <a:cs typeface="Lato" charset="0"/>
            </a:endParaRPr>
          </a:p>
        </p:txBody>
      </p:sp>
      <p:sp>
        <p:nvSpPr>
          <p:cNvPr id="26" name="Rectangle 25"/>
          <p:cNvSpPr/>
          <p:nvPr/>
        </p:nvSpPr>
        <p:spPr>
          <a:xfrm>
            <a:off x="8561459" y="1893770"/>
            <a:ext cx="1165082" cy="6859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8522" tIns="34263" rIns="68522" bIns="34263" rtlCol="0" anchor="ctr"/>
          <a:lstStyle/>
          <a:p>
            <a:pPr algn="ctr"/>
            <a:endParaRPr lang="en-US" sz="2701" dirty="0">
              <a:solidFill>
                <a:schemeClr val="accent2"/>
              </a:solidFill>
              <a:latin typeface="Lato Light" charset="0"/>
            </a:endParaRPr>
          </a:p>
        </p:txBody>
      </p:sp>
      <p:sp>
        <p:nvSpPr>
          <p:cNvPr id="58" name="正方形/長方形 57">
            <a:extLst>
              <a:ext uri="{FF2B5EF4-FFF2-40B4-BE49-F238E27FC236}">
                <a16:creationId xmlns:a16="http://schemas.microsoft.com/office/drawing/2014/main" id="{44280173-F56A-9546-B81C-1FCB42224D25}"/>
              </a:ext>
            </a:extLst>
          </p:cNvPr>
          <p:cNvSpPr/>
          <p:nvPr/>
        </p:nvSpPr>
        <p:spPr>
          <a:xfrm>
            <a:off x="6040585" y="12676904"/>
            <a:ext cx="6650181" cy="872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D3FDD0F4-3CF9-8A47-A357-0F2B7D1B7696}"/>
              </a:ext>
            </a:extLst>
          </p:cNvPr>
          <p:cNvSpPr txBox="1"/>
          <p:nvPr/>
        </p:nvSpPr>
        <p:spPr>
          <a:xfrm>
            <a:off x="771302" y="11392245"/>
            <a:ext cx="17158718" cy="2062103"/>
          </a:xfrm>
          <a:prstGeom prst="rect">
            <a:avLst/>
          </a:prstGeom>
          <a:noFill/>
        </p:spPr>
        <p:txBody>
          <a:bodyPr wrap="square" rtlCol="0">
            <a:spAutoFit/>
          </a:bodyPr>
          <a:lstStyle/>
          <a:p>
            <a:r>
              <a:rPr kumimoji="1" lang="ja-JP" altLang="en-US" sz="3200"/>
              <a:t>「鶴岡市独自認証特別栽培農産物</a:t>
            </a:r>
            <a:r>
              <a:rPr kumimoji="1" lang="en-US" altLang="ja-JP" sz="3200" dirty="0"/>
              <a:t>Ⅱ</a:t>
            </a:r>
            <a:r>
              <a:rPr kumimoji="1" lang="ja-JP" altLang="en-US" sz="3200"/>
              <a:t>型」の基準もクリア（農薬</a:t>
            </a:r>
            <a:r>
              <a:rPr kumimoji="1" lang="en-US" altLang="ja-JP" sz="3200" dirty="0"/>
              <a:t>3</a:t>
            </a:r>
            <a:r>
              <a:rPr kumimoji="1" lang="ja-JP" altLang="en-US" sz="3200"/>
              <a:t>成分以下、化学肥料不使用）</a:t>
            </a:r>
            <a:endParaRPr kumimoji="1" lang="en-US" altLang="ja-JP" sz="3200" dirty="0"/>
          </a:p>
          <a:p>
            <a:r>
              <a:rPr kumimoji="1" lang="ja-JP" altLang="en-US" sz="3200">
                <a:solidFill>
                  <a:srgbClr val="FF0000"/>
                </a:solidFill>
              </a:rPr>
              <a:t>山形県の農薬使用成分回数は</a:t>
            </a:r>
            <a:r>
              <a:rPr kumimoji="1" lang="en-US" altLang="ja-JP" sz="3200" dirty="0">
                <a:solidFill>
                  <a:srgbClr val="FF0000"/>
                </a:solidFill>
              </a:rPr>
              <a:t>12</a:t>
            </a:r>
            <a:r>
              <a:rPr kumimoji="1" lang="ja-JP" altLang="en-US" sz="3200">
                <a:solidFill>
                  <a:srgbClr val="FF0000"/>
                </a:solidFill>
              </a:rPr>
              <a:t>回、</a:t>
            </a:r>
            <a:r>
              <a:rPr kumimoji="1" lang="en-US" altLang="ja-JP" sz="3200" dirty="0">
                <a:solidFill>
                  <a:srgbClr val="FF0000"/>
                </a:solidFill>
              </a:rPr>
              <a:t>10a</a:t>
            </a:r>
            <a:r>
              <a:rPr kumimoji="1" lang="ja-JP" altLang="en-US" sz="3200">
                <a:solidFill>
                  <a:srgbClr val="FF0000"/>
                </a:solidFill>
              </a:rPr>
              <a:t>当たり人参平均収量は約</a:t>
            </a:r>
            <a:r>
              <a:rPr kumimoji="1" lang="en-US" altLang="ja-JP" sz="3200" dirty="0">
                <a:solidFill>
                  <a:srgbClr val="FF0000"/>
                </a:solidFill>
              </a:rPr>
              <a:t>1200kg</a:t>
            </a:r>
            <a:r>
              <a:rPr kumimoji="1" lang="ja-JP" altLang="en-US" sz="3200"/>
              <a:t>だが、農薬は</a:t>
            </a:r>
            <a:r>
              <a:rPr kumimoji="1" lang="en-US" altLang="ja-JP" sz="3200" dirty="0"/>
              <a:t>2</a:t>
            </a:r>
            <a:r>
              <a:rPr kumimoji="1" lang="ja-JP" altLang="en-US" sz="3200"/>
              <a:t>成分、収量は平均の</a:t>
            </a:r>
            <a:r>
              <a:rPr kumimoji="1" lang="en-US" altLang="ja-JP" sz="3200" dirty="0"/>
              <a:t>5</a:t>
            </a:r>
            <a:r>
              <a:rPr kumimoji="1" lang="ja-JP" altLang="en-US" sz="3200"/>
              <a:t>倍となり青果バイヤーやスーパーなどにも来年度からの取引依頼多数。また味の品質も上がり、リッツカールトン東京のレストランでも採用して頂いている。</a:t>
            </a:r>
          </a:p>
        </p:txBody>
      </p:sp>
      <p:pic>
        <p:nvPicPr>
          <p:cNvPr id="12" name="図 11">
            <a:extLst>
              <a:ext uri="{FF2B5EF4-FFF2-40B4-BE49-F238E27FC236}">
                <a16:creationId xmlns:a16="http://schemas.microsoft.com/office/drawing/2014/main" id="{9011ED1D-1F3D-1B4E-8FFB-999C7DE014A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9516" y="5822137"/>
            <a:ext cx="17908967" cy="5442647"/>
          </a:xfrm>
          <a:prstGeom prst="rect">
            <a:avLst/>
          </a:prstGeom>
        </p:spPr>
      </p:pic>
      <p:pic>
        <p:nvPicPr>
          <p:cNvPr id="14" name="図 13">
            <a:extLst>
              <a:ext uri="{FF2B5EF4-FFF2-40B4-BE49-F238E27FC236}">
                <a16:creationId xmlns:a16="http://schemas.microsoft.com/office/drawing/2014/main" id="{A3B6054B-6CF3-3249-AA46-DE106D94905A}"/>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12054589" y="2290445"/>
            <a:ext cx="6091092" cy="3402445"/>
          </a:xfrm>
          <a:prstGeom prst="rect">
            <a:avLst/>
          </a:prstGeom>
        </p:spPr>
      </p:pic>
      <p:pic>
        <p:nvPicPr>
          <p:cNvPr id="16" name="図 15">
            <a:extLst>
              <a:ext uri="{FF2B5EF4-FFF2-40B4-BE49-F238E27FC236}">
                <a16:creationId xmlns:a16="http://schemas.microsoft.com/office/drawing/2014/main" id="{F640418D-F4E8-9C4B-A6AD-2A6650FA9DD7}"/>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p:blipFill>
        <p:spPr>
          <a:xfrm>
            <a:off x="6280720" y="2286670"/>
            <a:ext cx="5726576" cy="3359323"/>
          </a:xfrm>
          <a:prstGeom prst="rect">
            <a:avLst/>
          </a:prstGeom>
        </p:spPr>
      </p:pic>
      <p:pic>
        <p:nvPicPr>
          <p:cNvPr id="20" name="図 19">
            <a:extLst>
              <a:ext uri="{FF2B5EF4-FFF2-40B4-BE49-F238E27FC236}">
                <a16:creationId xmlns:a16="http://schemas.microsoft.com/office/drawing/2014/main" id="{71A66295-3EDA-CF49-8EFB-F65ACBFB2292}"/>
              </a:ext>
            </a:extLst>
          </p:cNvPr>
          <p:cNvPicPr>
            <a:picLocks noChangeAspect="1"/>
          </p:cNvPicPr>
          <p:nvPr/>
        </p:nvPicPr>
        <p:blipFill>
          <a:blip r:embed="rId5" cstate="email">
            <a:extLst>
              <a:ext uri="{28A0092B-C50C-407E-A947-70E740481C1C}">
                <a14:useLocalDpi xmlns:a14="http://schemas.microsoft.com/office/drawing/2010/main" val="0"/>
              </a:ext>
            </a:extLst>
          </a:blip>
          <a:srcRect/>
          <a:stretch/>
        </p:blipFill>
        <p:spPr>
          <a:xfrm>
            <a:off x="236309" y="2312006"/>
            <a:ext cx="5997118" cy="3359323"/>
          </a:xfrm>
          <a:prstGeom prst="rect">
            <a:avLst/>
          </a:prstGeom>
        </p:spPr>
      </p:pic>
      <p:sp>
        <p:nvSpPr>
          <p:cNvPr id="21" name="テキスト ボックス 20">
            <a:extLst>
              <a:ext uri="{FF2B5EF4-FFF2-40B4-BE49-F238E27FC236}">
                <a16:creationId xmlns:a16="http://schemas.microsoft.com/office/drawing/2014/main" id="{68B45F7C-17A7-D841-A1D9-9617E0153A3B}"/>
              </a:ext>
            </a:extLst>
          </p:cNvPr>
          <p:cNvSpPr txBox="1"/>
          <p:nvPr/>
        </p:nvSpPr>
        <p:spPr>
          <a:xfrm>
            <a:off x="501569" y="2121198"/>
            <a:ext cx="5539016" cy="584775"/>
          </a:xfrm>
          <a:prstGeom prst="rect">
            <a:avLst/>
          </a:prstGeom>
          <a:noFill/>
        </p:spPr>
        <p:txBody>
          <a:bodyPr wrap="square" rtlCol="0">
            <a:spAutoFit/>
          </a:bodyPr>
          <a:lstStyle/>
          <a:p>
            <a:r>
              <a:rPr kumimoji="1" lang="en-US" altLang="ja-JP" sz="3200" dirty="0">
                <a:solidFill>
                  <a:srgbClr val="FF0000"/>
                </a:solidFill>
              </a:rPr>
              <a:t>2020</a:t>
            </a:r>
            <a:r>
              <a:rPr kumimoji="1" lang="ja-JP" altLang="en-US" sz="3200">
                <a:solidFill>
                  <a:srgbClr val="FF0000"/>
                </a:solidFill>
              </a:rPr>
              <a:t>年さらに改良栽培プラス</a:t>
            </a:r>
            <a:r>
              <a:rPr kumimoji="1" lang="en-US" altLang="ja-JP" sz="3200" dirty="0">
                <a:solidFill>
                  <a:srgbClr val="FF0000"/>
                </a:solidFill>
              </a:rPr>
              <a:t>α</a:t>
            </a:r>
            <a:endParaRPr kumimoji="1" lang="ja-JP" altLang="en-US" sz="3200">
              <a:solidFill>
                <a:srgbClr val="FF0000"/>
              </a:solidFill>
            </a:endParaRPr>
          </a:p>
        </p:txBody>
      </p:sp>
      <p:sp>
        <p:nvSpPr>
          <p:cNvPr id="28" name="テキスト ボックス 27">
            <a:extLst>
              <a:ext uri="{FF2B5EF4-FFF2-40B4-BE49-F238E27FC236}">
                <a16:creationId xmlns:a16="http://schemas.microsoft.com/office/drawing/2014/main" id="{44ECD4E7-B4DB-2E45-A011-2D740921D1A2}"/>
              </a:ext>
            </a:extLst>
          </p:cNvPr>
          <p:cNvSpPr txBox="1"/>
          <p:nvPr/>
        </p:nvSpPr>
        <p:spPr>
          <a:xfrm>
            <a:off x="6914848" y="2082657"/>
            <a:ext cx="5539016" cy="584775"/>
          </a:xfrm>
          <a:prstGeom prst="rect">
            <a:avLst/>
          </a:prstGeom>
          <a:noFill/>
        </p:spPr>
        <p:txBody>
          <a:bodyPr wrap="square" rtlCol="0">
            <a:spAutoFit/>
          </a:bodyPr>
          <a:lstStyle/>
          <a:p>
            <a:r>
              <a:rPr kumimoji="1" lang="en-US" altLang="ja-JP" sz="3200" dirty="0">
                <a:solidFill>
                  <a:srgbClr val="FF0000"/>
                </a:solidFill>
              </a:rPr>
              <a:t>2019</a:t>
            </a:r>
            <a:r>
              <a:rPr kumimoji="1" lang="ja-JP" altLang="en-US" sz="3200">
                <a:solidFill>
                  <a:srgbClr val="FF0000"/>
                </a:solidFill>
              </a:rPr>
              <a:t>年技術導入改良栽培</a:t>
            </a:r>
          </a:p>
        </p:txBody>
      </p:sp>
      <p:sp>
        <p:nvSpPr>
          <p:cNvPr id="29" name="テキスト ボックス 28">
            <a:extLst>
              <a:ext uri="{FF2B5EF4-FFF2-40B4-BE49-F238E27FC236}">
                <a16:creationId xmlns:a16="http://schemas.microsoft.com/office/drawing/2014/main" id="{52B143E8-777C-4B4F-ABF1-CF80DDD6748D}"/>
              </a:ext>
            </a:extLst>
          </p:cNvPr>
          <p:cNvSpPr txBox="1"/>
          <p:nvPr/>
        </p:nvSpPr>
        <p:spPr>
          <a:xfrm>
            <a:off x="13499800" y="2077493"/>
            <a:ext cx="3291909" cy="584775"/>
          </a:xfrm>
          <a:prstGeom prst="rect">
            <a:avLst/>
          </a:prstGeom>
          <a:noFill/>
        </p:spPr>
        <p:txBody>
          <a:bodyPr wrap="square" rtlCol="0">
            <a:spAutoFit/>
          </a:bodyPr>
          <a:lstStyle/>
          <a:p>
            <a:r>
              <a:rPr kumimoji="1" lang="en-US" altLang="ja-JP" sz="3200" dirty="0">
                <a:solidFill>
                  <a:srgbClr val="FF0000"/>
                </a:solidFill>
              </a:rPr>
              <a:t>2019</a:t>
            </a:r>
            <a:r>
              <a:rPr kumimoji="1" lang="ja-JP" altLang="en-US" sz="3200">
                <a:solidFill>
                  <a:srgbClr val="FF0000"/>
                </a:solidFill>
              </a:rPr>
              <a:t>年従来栽培</a:t>
            </a:r>
          </a:p>
        </p:txBody>
      </p:sp>
      <p:sp>
        <p:nvSpPr>
          <p:cNvPr id="30" name="テキスト ボックス 29">
            <a:extLst>
              <a:ext uri="{FF2B5EF4-FFF2-40B4-BE49-F238E27FC236}">
                <a16:creationId xmlns:a16="http://schemas.microsoft.com/office/drawing/2014/main" id="{6C83ED55-5DDA-0F43-9B16-62D339F38692}"/>
              </a:ext>
            </a:extLst>
          </p:cNvPr>
          <p:cNvSpPr txBox="1"/>
          <p:nvPr/>
        </p:nvSpPr>
        <p:spPr>
          <a:xfrm>
            <a:off x="621637" y="5109901"/>
            <a:ext cx="5539016" cy="584775"/>
          </a:xfrm>
          <a:prstGeom prst="rect">
            <a:avLst/>
          </a:prstGeom>
          <a:noFill/>
          <a:ln w="92075">
            <a:noFill/>
          </a:ln>
        </p:spPr>
        <p:txBody>
          <a:bodyPr wrap="square" rtlCol="0">
            <a:spAutoFit/>
          </a:bodyPr>
          <a:lstStyle/>
          <a:p>
            <a:r>
              <a:rPr kumimoji="1" lang="ja-JP" altLang="en-US" sz="3200" b="1">
                <a:ln w="10160">
                  <a:solidFill>
                    <a:schemeClr val="accent5"/>
                  </a:solidFill>
                  <a:prstDash val="solid"/>
                </a:ln>
                <a:solidFill>
                  <a:srgbClr val="FFFFFF"/>
                </a:solidFill>
                <a:effectLst>
                  <a:glow rad="101600">
                    <a:schemeClr val="accent4">
                      <a:satMod val="175000"/>
                      <a:alpha val="40000"/>
                    </a:schemeClr>
                  </a:glow>
                  <a:outerShdw blurRad="38100" dist="22860" dir="5400000" algn="tl" rotWithShape="0">
                    <a:srgbClr val="000000">
                      <a:alpha val="30000"/>
                    </a:srgbClr>
                  </a:outerShdw>
                </a:effectLst>
              </a:rPr>
              <a:t>不良廃棄がほとんど無くなる</a:t>
            </a:r>
          </a:p>
        </p:txBody>
      </p:sp>
      <p:sp>
        <p:nvSpPr>
          <p:cNvPr id="31" name="テキスト ボックス 30">
            <a:extLst>
              <a:ext uri="{FF2B5EF4-FFF2-40B4-BE49-F238E27FC236}">
                <a16:creationId xmlns:a16="http://schemas.microsoft.com/office/drawing/2014/main" id="{6C29B245-291F-7049-92C5-C3DD4AC96442}"/>
              </a:ext>
            </a:extLst>
          </p:cNvPr>
          <p:cNvSpPr txBox="1"/>
          <p:nvPr/>
        </p:nvSpPr>
        <p:spPr>
          <a:xfrm>
            <a:off x="6473562" y="5088757"/>
            <a:ext cx="5539016" cy="584775"/>
          </a:xfrm>
          <a:prstGeom prst="rect">
            <a:avLst/>
          </a:prstGeom>
          <a:noFill/>
          <a:ln w="92075">
            <a:noFill/>
          </a:ln>
        </p:spPr>
        <p:txBody>
          <a:bodyPr wrap="square" rtlCol="0">
            <a:spAutoFit/>
          </a:bodyPr>
          <a:lstStyle/>
          <a:p>
            <a:r>
              <a:rPr kumimoji="1" lang="ja-JP" altLang="en-US" sz="3200" b="1">
                <a:ln w="10160">
                  <a:solidFill>
                    <a:schemeClr val="accent5"/>
                  </a:solidFill>
                  <a:prstDash val="solid"/>
                </a:ln>
                <a:solidFill>
                  <a:srgbClr val="FFFFFF"/>
                </a:solidFill>
                <a:effectLst>
                  <a:glow rad="101600">
                    <a:schemeClr val="accent4">
                      <a:satMod val="175000"/>
                      <a:alpha val="40000"/>
                    </a:schemeClr>
                  </a:glow>
                  <a:outerShdw blurRad="38100" dist="22860" dir="5400000" algn="tl" rotWithShape="0">
                    <a:srgbClr val="000000">
                      <a:alpha val="30000"/>
                    </a:srgbClr>
                  </a:outerShdw>
                </a:effectLst>
              </a:rPr>
              <a:t>不良廃棄が大幅に減少し増収</a:t>
            </a:r>
          </a:p>
        </p:txBody>
      </p:sp>
      <p:sp>
        <p:nvSpPr>
          <p:cNvPr id="32" name="テキスト ボックス 31">
            <a:extLst>
              <a:ext uri="{FF2B5EF4-FFF2-40B4-BE49-F238E27FC236}">
                <a16:creationId xmlns:a16="http://schemas.microsoft.com/office/drawing/2014/main" id="{75876798-D54C-0347-90BA-A7478C5AA75B}"/>
              </a:ext>
            </a:extLst>
          </p:cNvPr>
          <p:cNvSpPr txBox="1"/>
          <p:nvPr/>
        </p:nvSpPr>
        <p:spPr>
          <a:xfrm>
            <a:off x="12559467" y="5077907"/>
            <a:ext cx="5539016" cy="584775"/>
          </a:xfrm>
          <a:prstGeom prst="rect">
            <a:avLst/>
          </a:prstGeom>
          <a:noFill/>
          <a:ln w="92075">
            <a:noFill/>
          </a:ln>
        </p:spPr>
        <p:txBody>
          <a:bodyPr wrap="square" rtlCol="0">
            <a:spAutoFit/>
          </a:bodyPr>
          <a:lstStyle/>
          <a:p>
            <a:r>
              <a:rPr kumimoji="1" lang="ja-JP" altLang="en-US" sz="3200" b="1">
                <a:ln w="10160">
                  <a:solidFill>
                    <a:schemeClr val="accent5"/>
                  </a:solidFill>
                  <a:prstDash val="solid"/>
                </a:ln>
                <a:solidFill>
                  <a:srgbClr val="FFFFFF"/>
                </a:solidFill>
                <a:effectLst>
                  <a:glow rad="101600">
                    <a:schemeClr val="accent4">
                      <a:satMod val="175000"/>
                      <a:alpha val="40000"/>
                    </a:schemeClr>
                  </a:glow>
                  <a:outerShdw blurRad="38100" dist="22860" dir="5400000" algn="tl" rotWithShape="0">
                    <a:srgbClr val="000000">
                      <a:alpha val="30000"/>
                    </a:srgbClr>
                  </a:outerShdw>
                </a:effectLst>
              </a:rPr>
              <a:t>畑での不良廃棄が大量発生</a:t>
            </a:r>
          </a:p>
        </p:txBody>
      </p:sp>
    </p:spTree>
    <p:extLst>
      <p:ext uri="{BB962C8B-B14F-4D97-AF65-F5344CB8AC3E}">
        <p14:creationId xmlns:p14="http://schemas.microsoft.com/office/powerpoint/2010/main" val="321747586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5855924" y="808532"/>
            <a:ext cx="6576167" cy="1085238"/>
          </a:xfrm>
          <a:prstGeom prst="rect">
            <a:avLst/>
          </a:prstGeom>
          <a:noFill/>
        </p:spPr>
        <p:txBody>
          <a:bodyPr wrap="none" lIns="68584" tIns="34292" rIns="68584" bIns="34292" rtlCol="0">
            <a:spAutoFit/>
          </a:bodyPr>
          <a:lstStyle/>
          <a:p>
            <a:pPr algn="ctr"/>
            <a:r>
              <a:rPr lang="ja-JP" altLang="en-US" sz="6602" b="1">
                <a:solidFill>
                  <a:schemeClr val="tx2"/>
                </a:solidFill>
                <a:latin typeface="Lato" charset="0"/>
                <a:ea typeface="Lato" charset="0"/>
                <a:cs typeface="Lato" charset="0"/>
              </a:rPr>
              <a:t>栽培改善具体例</a:t>
            </a:r>
            <a:r>
              <a:rPr lang="en-US" altLang="ja-JP" sz="6602" b="1" dirty="0">
                <a:solidFill>
                  <a:schemeClr val="tx2"/>
                </a:solidFill>
                <a:latin typeface="Lato" charset="0"/>
                <a:ea typeface="Lato" charset="0"/>
                <a:cs typeface="Lato" charset="0"/>
              </a:rPr>
              <a:t>2</a:t>
            </a:r>
          </a:p>
        </p:txBody>
      </p:sp>
      <p:sp>
        <p:nvSpPr>
          <p:cNvPr id="26" name="Rectangle 25"/>
          <p:cNvSpPr/>
          <p:nvPr/>
        </p:nvSpPr>
        <p:spPr>
          <a:xfrm>
            <a:off x="8561459" y="1893770"/>
            <a:ext cx="1165082" cy="6859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8522" tIns="34263" rIns="68522" bIns="34263" rtlCol="0" anchor="ctr"/>
          <a:lstStyle/>
          <a:p>
            <a:pPr algn="ctr"/>
            <a:endParaRPr lang="en-US" sz="2701" dirty="0">
              <a:solidFill>
                <a:schemeClr val="accent2"/>
              </a:solidFill>
              <a:latin typeface="Lato Light" charset="0"/>
            </a:endParaRPr>
          </a:p>
        </p:txBody>
      </p:sp>
      <p:sp>
        <p:nvSpPr>
          <p:cNvPr id="58" name="正方形/長方形 57">
            <a:extLst>
              <a:ext uri="{FF2B5EF4-FFF2-40B4-BE49-F238E27FC236}">
                <a16:creationId xmlns:a16="http://schemas.microsoft.com/office/drawing/2014/main" id="{44280173-F56A-9546-B81C-1FCB42224D25}"/>
              </a:ext>
            </a:extLst>
          </p:cNvPr>
          <p:cNvSpPr/>
          <p:nvPr/>
        </p:nvSpPr>
        <p:spPr>
          <a:xfrm>
            <a:off x="6040585" y="12676904"/>
            <a:ext cx="6650181" cy="872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a:extLst>
              <a:ext uri="{FF2B5EF4-FFF2-40B4-BE49-F238E27FC236}">
                <a16:creationId xmlns:a16="http://schemas.microsoft.com/office/drawing/2014/main" id="{279B0857-13FF-C849-9977-F83E0BF07637}"/>
              </a:ext>
            </a:extLst>
          </p:cNvPr>
          <p:cNvPicPr>
            <a:picLocks noChangeAspect="1"/>
          </p:cNvPicPr>
          <p:nvPr/>
        </p:nvPicPr>
        <p:blipFill>
          <a:blip r:embed="rId2" cstate="email">
            <a:extLst>
              <a:ext uri="{28A0092B-C50C-407E-A947-70E740481C1C}">
                <a14:useLocalDpi xmlns:a14="http://schemas.microsoft.com/office/drawing/2010/main" val="0"/>
              </a:ext>
            </a:extLst>
          </a:blip>
          <a:srcRect/>
          <a:stretch/>
        </p:blipFill>
        <p:spPr>
          <a:xfrm rot="16200000">
            <a:off x="1556186" y="1266115"/>
            <a:ext cx="4532506" cy="6417708"/>
          </a:xfrm>
          <a:prstGeom prst="rect">
            <a:avLst/>
          </a:prstGeom>
        </p:spPr>
      </p:pic>
      <p:pic>
        <p:nvPicPr>
          <p:cNvPr id="9" name="図 8">
            <a:extLst>
              <a:ext uri="{FF2B5EF4-FFF2-40B4-BE49-F238E27FC236}">
                <a16:creationId xmlns:a16="http://schemas.microsoft.com/office/drawing/2014/main" id="{42FF0850-8997-1142-828B-50A1388C521F}"/>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7488174" y="2223608"/>
            <a:ext cx="4523512" cy="4523512"/>
          </a:xfrm>
          <a:prstGeom prst="rect">
            <a:avLst/>
          </a:prstGeom>
        </p:spPr>
      </p:pic>
      <p:pic>
        <p:nvPicPr>
          <p:cNvPr id="11" name="図 10">
            <a:extLst>
              <a:ext uri="{FF2B5EF4-FFF2-40B4-BE49-F238E27FC236}">
                <a16:creationId xmlns:a16="http://schemas.microsoft.com/office/drawing/2014/main" id="{C73033D6-C321-3042-A880-44C2F91CDF90}"/>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p:blipFill>
        <p:spPr>
          <a:xfrm>
            <a:off x="12690766" y="2202818"/>
            <a:ext cx="4544302" cy="4544302"/>
          </a:xfrm>
          <a:prstGeom prst="rect">
            <a:avLst/>
          </a:prstGeom>
        </p:spPr>
      </p:pic>
      <p:sp>
        <p:nvSpPr>
          <p:cNvPr id="16" name="テキスト ボックス 15">
            <a:extLst>
              <a:ext uri="{FF2B5EF4-FFF2-40B4-BE49-F238E27FC236}">
                <a16:creationId xmlns:a16="http://schemas.microsoft.com/office/drawing/2014/main" id="{428C14AF-2B58-E143-86FB-427F6DFF69F2}"/>
              </a:ext>
            </a:extLst>
          </p:cNvPr>
          <p:cNvSpPr txBox="1"/>
          <p:nvPr/>
        </p:nvSpPr>
        <p:spPr>
          <a:xfrm>
            <a:off x="1052932" y="5700174"/>
            <a:ext cx="5539016" cy="1077218"/>
          </a:xfrm>
          <a:prstGeom prst="rect">
            <a:avLst/>
          </a:prstGeom>
          <a:noFill/>
          <a:ln w="92075">
            <a:noFill/>
          </a:ln>
        </p:spPr>
        <p:txBody>
          <a:bodyPr wrap="square" rtlCol="0">
            <a:spAutoFit/>
          </a:bodyPr>
          <a:lstStyle/>
          <a:p>
            <a:r>
              <a:rPr kumimoji="1" lang="ja-JP" altLang="en-US" sz="3200" b="1">
                <a:ln w="10160">
                  <a:solidFill>
                    <a:schemeClr val="accent5"/>
                  </a:solidFill>
                  <a:prstDash val="solid"/>
                </a:ln>
                <a:solidFill>
                  <a:srgbClr val="FFFFFF"/>
                </a:solidFill>
                <a:effectLst>
                  <a:glow rad="101600">
                    <a:schemeClr val="accent4">
                      <a:satMod val="175000"/>
                      <a:alpha val="40000"/>
                    </a:schemeClr>
                  </a:glow>
                  <a:outerShdw blurRad="38100" dist="22860" dir="5400000" algn="tl" rotWithShape="0">
                    <a:srgbClr val="000000">
                      <a:alpha val="30000"/>
                    </a:srgbClr>
                  </a:outerShdw>
                </a:effectLst>
              </a:rPr>
              <a:t>下</a:t>
            </a:r>
            <a:r>
              <a:rPr kumimoji="1" lang="en-US" altLang="ja-JP" sz="3200" b="1" dirty="0">
                <a:ln w="10160">
                  <a:solidFill>
                    <a:schemeClr val="accent5"/>
                  </a:solidFill>
                  <a:prstDash val="solid"/>
                </a:ln>
                <a:solidFill>
                  <a:srgbClr val="FFFFFF"/>
                </a:solidFill>
                <a:effectLst>
                  <a:glow rad="101600">
                    <a:schemeClr val="accent4">
                      <a:satMod val="175000"/>
                      <a:alpha val="40000"/>
                    </a:schemeClr>
                  </a:glow>
                  <a:outerShdw blurRad="38100" dist="22860" dir="5400000" algn="tl" rotWithShape="0">
                    <a:srgbClr val="000000">
                      <a:alpha val="30000"/>
                    </a:srgbClr>
                  </a:outerShdw>
                </a:effectLst>
              </a:rPr>
              <a:t>2020</a:t>
            </a:r>
            <a:r>
              <a:rPr kumimoji="1" lang="ja-JP" altLang="en-US" sz="3200" b="1">
                <a:ln w="10160">
                  <a:solidFill>
                    <a:schemeClr val="accent5"/>
                  </a:solidFill>
                  <a:prstDash val="solid"/>
                </a:ln>
                <a:solidFill>
                  <a:srgbClr val="FFFFFF"/>
                </a:solidFill>
                <a:effectLst>
                  <a:glow rad="101600">
                    <a:schemeClr val="accent4">
                      <a:satMod val="175000"/>
                      <a:alpha val="40000"/>
                    </a:schemeClr>
                  </a:glow>
                  <a:outerShdw blurRad="38100" dist="22860" dir="5400000" algn="tl" rotWithShape="0">
                    <a:srgbClr val="000000">
                      <a:alpha val="30000"/>
                    </a:srgbClr>
                  </a:outerShdw>
                </a:effectLst>
              </a:rPr>
              <a:t>年改良栽培　白根部分が長く、葉が締まり重量が重い</a:t>
            </a:r>
            <a:endParaRPr kumimoji="1" lang="en-US" altLang="ja-JP" sz="3200" b="1" dirty="0">
              <a:ln w="10160">
                <a:solidFill>
                  <a:schemeClr val="accent5"/>
                </a:solidFill>
                <a:prstDash val="solid"/>
              </a:ln>
              <a:solidFill>
                <a:srgbClr val="FFFFFF"/>
              </a:solidFill>
              <a:effectLst>
                <a:glow rad="101600">
                  <a:schemeClr val="accent4">
                    <a:satMod val="175000"/>
                    <a:alpha val="40000"/>
                  </a:schemeClr>
                </a:glow>
                <a:outerShdw blurRad="38100" dist="22860" dir="5400000" algn="tl" rotWithShape="0">
                  <a:srgbClr val="000000">
                    <a:alpha val="30000"/>
                  </a:srgbClr>
                </a:outerShdw>
              </a:effectLst>
            </a:endParaRPr>
          </a:p>
        </p:txBody>
      </p:sp>
      <p:sp>
        <p:nvSpPr>
          <p:cNvPr id="17" name="テキスト ボックス 16">
            <a:extLst>
              <a:ext uri="{FF2B5EF4-FFF2-40B4-BE49-F238E27FC236}">
                <a16:creationId xmlns:a16="http://schemas.microsoft.com/office/drawing/2014/main" id="{E84E0798-41E4-8544-B87D-58C89B86CF29}"/>
              </a:ext>
            </a:extLst>
          </p:cNvPr>
          <p:cNvSpPr txBox="1"/>
          <p:nvPr/>
        </p:nvSpPr>
        <p:spPr>
          <a:xfrm>
            <a:off x="1052932" y="2137037"/>
            <a:ext cx="5832365" cy="1077218"/>
          </a:xfrm>
          <a:prstGeom prst="rect">
            <a:avLst/>
          </a:prstGeom>
          <a:noFill/>
          <a:ln w="92075">
            <a:noFill/>
          </a:ln>
        </p:spPr>
        <p:txBody>
          <a:bodyPr wrap="square" rtlCol="0">
            <a:spAutoFit/>
          </a:bodyPr>
          <a:lstStyle/>
          <a:p>
            <a:r>
              <a:rPr kumimoji="1" lang="ja-JP" altLang="en-US" sz="3200" b="1">
                <a:ln w="10160">
                  <a:solidFill>
                    <a:schemeClr val="accent5"/>
                  </a:solidFill>
                  <a:prstDash val="solid"/>
                </a:ln>
                <a:solidFill>
                  <a:srgbClr val="FFFFFF"/>
                </a:solidFill>
                <a:effectLst>
                  <a:glow rad="101600">
                    <a:schemeClr val="accent4">
                      <a:satMod val="175000"/>
                      <a:alpha val="40000"/>
                    </a:schemeClr>
                  </a:glow>
                  <a:outerShdw blurRad="38100" dist="22860" dir="5400000" algn="tl" rotWithShape="0">
                    <a:srgbClr val="000000">
                      <a:alpha val="30000"/>
                    </a:srgbClr>
                  </a:outerShdw>
                </a:effectLst>
              </a:rPr>
              <a:t>上　今までの従来の栽培方法</a:t>
            </a:r>
            <a:br>
              <a:rPr kumimoji="1" lang="en-US" altLang="ja-JP" sz="3200" b="1" dirty="0">
                <a:ln w="10160">
                  <a:solidFill>
                    <a:schemeClr val="accent5"/>
                  </a:solidFill>
                  <a:prstDash val="solid"/>
                </a:ln>
                <a:solidFill>
                  <a:srgbClr val="FFFFFF"/>
                </a:solidFill>
                <a:effectLst>
                  <a:glow rad="101600">
                    <a:schemeClr val="accent4">
                      <a:satMod val="175000"/>
                      <a:alpha val="40000"/>
                    </a:schemeClr>
                  </a:glow>
                  <a:outerShdw blurRad="38100" dist="22860" dir="5400000" algn="tl" rotWithShape="0">
                    <a:srgbClr val="000000">
                      <a:alpha val="30000"/>
                    </a:srgbClr>
                  </a:outerShdw>
                </a:effectLst>
              </a:rPr>
            </a:br>
            <a:r>
              <a:rPr kumimoji="1" lang="ja-JP" altLang="en-US" sz="3200" b="1">
                <a:ln w="10160">
                  <a:solidFill>
                    <a:schemeClr val="accent5"/>
                  </a:solidFill>
                  <a:prstDash val="solid"/>
                </a:ln>
                <a:solidFill>
                  <a:srgbClr val="FFFFFF"/>
                </a:solidFill>
                <a:effectLst>
                  <a:glow rad="101600">
                    <a:schemeClr val="accent4">
                      <a:satMod val="175000"/>
                      <a:alpha val="40000"/>
                    </a:schemeClr>
                  </a:glow>
                  <a:outerShdw blurRad="38100" dist="22860" dir="5400000" algn="tl" rotWithShape="0">
                    <a:srgbClr val="000000">
                      <a:alpha val="30000"/>
                    </a:srgbClr>
                  </a:outerShdw>
                </a:effectLst>
              </a:rPr>
              <a:t>白根が短く、葉が締まっていない</a:t>
            </a:r>
            <a:endParaRPr kumimoji="1" lang="en-US" altLang="ja-JP" sz="3200" b="1" dirty="0">
              <a:ln w="10160">
                <a:solidFill>
                  <a:schemeClr val="accent5"/>
                </a:solidFill>
                <a:prstDash val="solid"/>
              </a:ln>
              <a:solidFill>
                <a:srgbClr val="FFFFFF"/>
              </a:solidFill>
              <a:effectLst>
                <a:glow rad="101600">
                  <a:schemeClr val="accent4">
                    <a:satMod val="175000"/>
                    <a:alpha val="40000"/>
                  </a:schemeClr>
                </a:glow>
                <a:outerShdw blurRad="38100" dist="22860" dir="5400000" algn="tl" rotWithShape="0">
                  <a:srgbClr val="000000">
                    <a:alpha val="30000"/>
                  </a:srgbClr>
                </a:outerShdw>
              </a:effectLst>
            </a:endParaRPr>
          </a:p>
        </p:txBody>
      </p:sp>
      <p:pic>
        <p:nvPicPr>
          <p:cNvPr id="4" name="図 3">
            <a:extLst>
              <a:ext uri="{FF2B5EF4-FFF2-40B4-BE49-F238E27FC236}">
                <a16:creationId xmlns:a16="http://schemas.microsoft.com/office/drawing/2014/main" id="{A5303614-7F8B-3345-8F33-1DA5944CA92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11740" y="6941605"/>
            <a:ext cx="17664520" cy="5106150"/>
          </a:xfrm>
          <a:prstGeom prst="rect">
            <a:avLst/>
          </a:prstGeom>
        </p:spPr>
      </p:pic>
    </p:spTree>
    <p:extLst>
      <p:ext uri="{BB962C8B-B14F-4D97-AF65-F5344CB8AC3E}">
        <p14:creationId xmlns:p14="http://schemas.microsoft.com/office/powerpoint/2010/main" val="419562070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7800366" y="808532"/>
            <a:ext cx="2687282" cy="1085238"/>
          </a:xfrm>
          <a:prstGeom prst="rect">
            <a:avLst/>
          </a:prstGeom>
          <a:noFill/>
        </p:spPr>
        <p:txBody>
          <a:bodyPr wrap="none" lIns="68584" tIns="34292" rIns="68584" bIns="34292" rtlCol="0">
            <a:spAutoFit/>
          </a:bodyPr>
          <a:lstStyle/>
          <a:p>
            <a:pPr algn="ctr"/>
            <a:r>
              <a:rPr lang="ja-JP" altLang="en-US" sz="6602" b="1">
                <a:solidFill>
                  <a:schemeClr val="tx2"/>
                </a:solidFill>
                <a:latin typeface="Lato" charset="0"/>
                <a:ea typeface="Lato" charset="0"/>
                <a:cs typeface="Lato" charset="0"/>
              </a:rPr>
              <a:t>可視化</a:t>
            </a:r>
            <a:endParaRPr lang="id-ID" sz="6602" b="1" dirty="0">
              <a:solidFill>
                <a:schemeClr val="tx2"/>
              </a:solidFill>
              <a:latin typeface="Lato" charset="0"/>
              <a:ea typeface="Lato" charset="0"/>
              <a:cs typeface="Lato" charset="0"/>
            </a:endParaRPr>
          </a:p>
        </p:txBody>
      </p:sp>
      <p:sp>
        <p:nvSpPr>
          <p:cNvPr id="26" name="Rectangle 25"/>
          <p:cNvSpPr/>
          <p:nvPr/>
        </p:nvSpPr>
        <p:spPr>
          <a:xfrm>
            <a:off x="8612014" y="2485260"/>
            <a:ext cx="1165082" cy="6859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8522" tIns="34263" rIns="68522" bIns="34263" rtlCol="0" anchor="ctr"/>
          <a:lstStyle/>
          <a:p>
            <a:pPr algn="ctr"/>
            <a:endParaRPr lang="en-US" sz="2701" dirty="0">
              <a:solidFill>
                <a:schemeClr val="accent2"/>
              </a:solidFill>
              <a:latin typeface="Lato Light" charset="0"/>
            </a:endParaRPr>
          </a:p>
        </p:txBody>
      </p:sp>
      <p:sp>
        <p:nvSpPr>
          <p:cNvPr id="27" name="Subtitle 2"/>
          <p:cNvSpPr txBox="1">
            <a:spLocks/>
          </p:cNvSpPr>
          <p:nvPr/>
        </p:nvSpPr>
        <p:spPr>
          <a:xfrm>
            <a:off x="7907926" y="1960206"/>
            <a:ext cx="2503051" cy="1051471"/>
          </a:xfrm>
          <a:prstGeom prst="rect">
            <a:avLst/>
          </a:prstGeom>
        </p:spPr>
        <p:txBody>
          <a:bodyPr vert="horz" wrap="none" lIns="163160" tIns="81580" rIns="163160" bIns="8158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r>
              <a:rPr lang="en-US" altLang="ja-JP" sz="2326" dirty="0">
                <a:solidFill>
                  <a:schemeClr val="accent1"/>
                </a:solidFill>
                <a:latin typeface="Lato Light"/>
                <a:cs typeface="Lato Light"/>
              </a:rPr>
              <a:t>VISUALIZATION</a:t>
            </a:r>
          </a:p>
          <a:p>
            <a:endParaRPr lang="en-US" sz="2326" dirty="0">
              <a:solidFill>
                <a:schemeClr val="accent1"/>
              </a:solidFill>
              <a:latin typeface="Lato Light"/>
              <a:cs typeface="Lato Light"/>
            </a:endParaRPr>
          </a:p>
        </p:txBody>
      </p:sp>
      <p:sp>
        <p:nvSpPr>
          <p:cNvPr id="58" name="正方形/長方形 57">
            <a:extLst>
              <a:ext uri="{FF2B5EF4-FFF2-40B4-BE49-F238E27FC236}">
                <a16:creationId xmlns:a16="http://schemas.microsoft.com/office/drawing/2014/main" id="{44280173-F56A-9546-B81C-1FCB42224D25}"/>
              </a:ext>
            </a:extLst>
          </p:cNvPr>
          <p:cNvSpPr/>
          <p:nvPr/>
        </p:nvSpPr>
        <p:spPr>
          <a:xfrm>
            <a:off x="6040585" y="12676904"/>
            <a:ext cx="6650181" cy="872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AC388CCF-A0EE-9446-80B2-79ADE2F3BA2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365101" y="2876520"/>
            <a:ext cx="16002694" cy="10026687"/>
          </a:xfrm>
          <a:prstGeom prst="rect">
            <a:avLst/>
          </a:prstGeom>
        </p:spPr>
      </p:pic>
    </p:spTree>
    <p:extLst>
      <p:ext uri="{BB962C8B-B14F-4D97-AF65-F5344CB8AC3E}">
        <p14:creationId xmlns:p14="http://schemas.microsoft.com/office/powerpoint/2010/main" val="338022672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5676391" y="808532"/>
            <a:ext cx="6935240" cy="1085238"/>
          </a:xfrm>
          <a:prstGeom prst="rect">
            <a:avLst/>
          </a:prstGeom>
          <a:noFill/>
        </p:spPr>
        <p:txBody>
          <a:bodyPr wrap="none" lIns="68584" tIns="34292" rIns="68584" bIns="34292" rtlCol="0">
            <a:spAutoFit/>
          </a:bodyPr>
          <a:lstStyle/>
          <a:p>
            <a:pPr algn="ctr"/>
            <a:r>
              <a:rPr lang="ja-JP" altLang="en-US" sz="6602" b="1">
                <a:solidFill>
                  <a:schemeClr val="tx2"/>
                </a:solidFill>
                <a:latin typeface="Lato" charset="0"/>
                <a:ea typeface="Lato" charset="0"/>
                <a:cs typeface="Lato" charset="0"/>
              </a:rPr>
              <a:t>土壌物理性可視化</a:t>
            </a:r>
            <a:endParaRPr lang="id-ID" sz="6602" b="1" dirty="0">
              <a:solidFill>
                <a:schemeClr val="tx2"/>
              </a:solidFill>
              <a:latin typeface="Lato" charset="0"/>
              <a:ea typeface="Lato" charset="0"/>
              <a:cs typeface="Lato" charset="0"/>
            </a:endParaRPr>
          </a:p>
        </p:txBody>
      </p:sp>
      <p:sp>
        <p:nvSpPr>
          <p:cNvPr id="26" name="Rectangle 25"/>
          <p:cNvSpPr/>
          <p:nvPr/>
        </p:nvSpPr>
        <p:spPr>
          <a:xfrm>
            <a:off x="8612014" y="2485260"/>
            <a:ext cx="1165082" cy="6859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8522" tIns="34263" rIns="68522" bIns="34263" rtlCol="0" anchor="ctr"/>
          <a:lstStyle/>
          <a:p>
            <a:pPr algn="ctr"/>
            <a:endParaRPr lang="en-US" sz="2701" dirty="0">
              <a:solidFill>
                <a:schemeClr val="accent2"/>
              </a:solidFill>
              <a:latin typeface="Lato Light" charset="0"/>
            </a:endParaRPr>
          </a:p>
        </p:txBody>
      </p:sp>
      <p:sp>
        <p:nvSpPr>
          <p:cNvPr id="27" name="Subtitle 2"/>
          <p:cNvSpPr txBox="1">
            <a:spLocks/>
          </p:cNvSpPr>
          <p:nvPr/>
        </p:nvSpPr>
        <p:spPr>
          <a:xfrm>
            <a:off x="7907926" y="1960206"/>
            <a:ext cx="2503051" cy="1051471"/>
          </a:xfrm>
          <a:prstGeom prst="rect">
            <a:avLst/>
          </a:prstGeom>
        </p:spPr>
        <p:txBody>
          <a:bodyPr vert="horz" wrap="none" lIns="163160" tIns="81580" rIns="163160" bIns="8158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r>
              <a:rPr lang="en-US" altLang="ja-JP" sz="2326" dirty="0">
                <a:solidFill>
                  <a:schemeClr val="accent1"/>
                </a:solidFill>
                <a:latin typeface="Lato Light"/>
                <a:cs typeface="Lato Light"/>
              </a:rPr>
              <a:t>VISUALIZATION</a:t>
            </a:r>
          </a:p>
          <a:p>
            <a:endParaRPr lang="en-US" sz="2326" dirty="0">
              <a:solidFill>
                <a:schemeClr val="accent1"/>
              </a:solidFill>
              <a:latin typeface="Lato Light"/>
              <a:cs typeface="Lato Light"/>
            </a:endParaRPr>
          </a:p>
        </p:txBody>
      </p:sp>
      <p:sp>
        <p:nvSpPr>
          <p:cNvPr id="58" name="正方形/長方形 57">
            <a:extLst>
              <a:ext uri="{FF2B5EF4-FFF2-40B4-BE49-F238E27FC236}">
                <a16:creationId xmlns:a16="http://schemas.microsoft.com/office/drawing/2014/main" id="{44280173-F56A-9546-B81C-1FCB42224D25}"/>
              </a:ext>
            </a:extLst>
          </p:cNvPr>
          <p:cNvSpPr/>
          <p:nvPr/>
        </p:nvSpPr>
        <p:spPr>
          <a:xfrm>
            <a:off x="6040585" y="12676904"/>
            <a:ext cx="6650181" cy="872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a:extLst>
              <a:ext uri="{FF2B5EF4-FFF2-40B4-BE49-F238E27FC236}">
                <a16:creationId xmlns:a16="http://schemas.microsoft.com/office/drawing/2014/main" id="{49D1BDBF-85CE-7F45-8983-76815D80658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344300" y="3011677"/>
            <a:ext cx="13599400" cy="10199550"/>
          </a:xfrm>
          <a:prstGeom prst="rect">
            <a:avLst/>
          </a:prstGeom>
        </p:spPr>
      </p:pic>
    </p:spTree>
    <p:extLst>
      <p:ext uri="{BB962C8B-B14F-4D97-AF65-F5344CB8AC3E}">
        <p14:creationId xmlns:p14="http://schemas.microsoft.com/office/powerpoint/2010/main" val="220552280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5676387" y="808532"/>
            <a:ext cx="6935241" cy="2101220"/>
          </a:xfrm>
          <a:prstGeom prst="rect">
            <a:avLst/>
          </a:prstGeom>
          <a:noFill/>
        </p:spPr>
        <p:txBody>
          <a:bodyPr wrap="none" lIns="68584" tIns="34292" rIns="68584" bIns="34292" rtlCol="0">
            <a:spAutoFit/>
          </a:bodyPr>
          <a:lstStyle/>
          <a:p>
            <a:pPr algn="ctr"/>
            <a:r>
              <a:rPr lang="ja-JP" altLang="en-US" sz="6602" b="1">
                <a:solidFill>
                  <a:schemeClr val="tx2"/>
                </a:solidFill>
                <a:latin typeface="Lato" charset="0"/>
                <a:ea typeface="Lato" charset="0"/>
                <a:cs typeface="Lato" charset="0"/>
              </a:rPr>
              <a:t>土壌物理性可視化</a:t>
            </a:r>
            <a:endParaRPr lang="id-ID" altLang="ja-JP" sz="6602" b="1" dirty="0">
              <a:solidFill>
                <a:schemeClr val="tx2"/>
              </a:solidFill>
              <a:latin typeface="Lato" charset="0"/>
              <a:ea typeface="Lato" charset="0"/>
              <a:cs typeface="Lato" charset="0"/>
            </a:endParaRPr>
          </a:p>
          <a:p>
            <a:pPr algn="ctr"/>
            <a:endParaRPr lang="id-ID" sz="6602" b="1" dirty="0">
              <a:solidFill>
                <a:schemeClr val="tx2"/>
              </a:solidFill>
              <a:latin typeface="Lato" charset="0"/>
              <a:ea typeface="Lato" charset="0"/>
              <a:cs typeface="Lato" charset="0"/>
            </a:endParaRPr>
          </a:p>
        </p:txBody>
      </p:sp>
      <p:sp>
        <p:nvSpPr>
          <p:cNvPr id="26" name="Rectangle 25"/>
          <p:cNvSpPr/>
          <p:nvPr/>
        </p:nvSpPr>
        <p:spPr>
          <a:xfrm>
            <a:off x="8612014" y="2485260"/>
            <a:ext cx="1165082" cy="6859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8522" tIns="34263" rIns="68522" bIns="34263" rtlCol="0" anchor="ctr"/>
          <a:lstStyle/>
          <a:p>
            <a:pPr algn="ctr"/>
            <a:endParaRPr lang="en-US" sz="2701" dirty="0">
              <a:solidFill>
                <a:schemeClr val="accent2"/>
              </a:solidFill>
              <a:latin typeface="Lato Light" charset="0"/>
            </a:endParaRPr>
          </a:p>
        </p:txBody>
      </p:sp>
      <p:sp>
        <p:nvSpPr>
          <p:cNvPr id="27" name="Subtitle 2"/>
          <p:cNvSpPr txBox="1">
            <a:spLocks/>
          </p:cNvSpPr>
          <p:nvPr/>
        </p:nvSpPr>
        <p:spPr>
          <a:xfrm>
            <a:off x="7907926" y="1960206"/>
            <a:ext cx="2503051" cy="1051471"/>
          </a:xfrm>
          <a:prstGeom prst="rect">
            <a:avLst/>
          </a:prstGeom>
        </p:spPr>
        <p:txBody>
          <a:bodyPr vert="horz" wrap="none" lIns="163160" tIns="81580" rIns="163160" bIns="8158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r>
              <a:rPr lang="en-US" altLang="ja-JP" sz="2326" dirty="0">
                <a:solidFill>
                  <a:schemeClr val="accent1"/>
                </a:solidFill>
                <a:latin typeface="Lato Light"/>
                <a:cs typeface="Lato Light"/>
              </a:rPr>
              <a:t>VISUALIZATION</a:t>
            </a:r>
          </a:p>
          <a:p>
            <a:endParaRPr lang="en-US" sz="2326" dirty="0">
              <a:solidFill>
                <a:schemeClr val="accent1"/>
              </a:solidFill>
              <a:latin typeface="Lato Light"/>
              <a:cs typeface="Lato Light"/>
            </a:endParaRPr>
          </a:p>
        </p:txBody>
      </p:sp>
      <p:sp>
        <p:nvSpPr>
          <p:cNvPr id="58" name="正方形/長方形 57">
            <a:extLst>
              <a:ext uri="{FF2B5EF4-FFF2-40B4-BE49-F238E27FC236}">
                <a16:creationId xmlns:a16="http://schemas.microsoft.com/office/drawing/2014/main" id="{44280173-F56A-9546-B81C-1FCB42224D25}"/>
              </a:ext>
            </a:extLst>
          </p:cNvPr>
          <p:cNvSpPr/>
          <p:nvPr/>
        </p:nvSpPr>
        <p:spPr>
          <a:xfrm>
            <a:off x="6040585" y="12676904"/>
            <a:ext cx="6650181" cy="872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B7461E74-7D0F-D840-A676-19537BD0A78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10800000">
            <a:off x="2424223" y="2827803"/>
            <a:ext cx="13439553" cy="10079664"/>
          </a:xfrm>
          <a:prstGeom prst="rect">
            <a:avLst/>
          </a:prstGeom>
        </p:spPr>
      </p:pic>
    </p:spTree>
    <p:extLst>
      <p:ext uri="{BB962C8B-B14F-4D97-AF65-F5344CB8AC3E}">
        <p14:creationId xmlns:p14="http://schemas.microsoft.com/office/powerpoint/2010/main" val="16123594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3843270" y="614098"/>
            <a:ext cx="10600477" cy="1662194"/>
            <a:chOff x="5987816" y="-1336011"/>
            <a:chExt cx="12359700" cy="2215682"/>
          </a:xfrm>
        </p:grpSpPr>
        <p:sp>
          <p:nvSpPr>
            <p:cNvPr id="18" name="TextBox 17"/>
            <p:cNvSpPr txBox="1"/>
            <p:nvPr/>
          </p:nvSpPr>
          <p:spPr>
            <a:xfrm>
              <a:off x="5987816" y="-1336011"/>
              <a:ext cx="12359700" cy="1446608"/>
            </a:xfrm>
            <a:prstGeom prst="rect">
              <a:avLst/>
            </a:prstGeom>
            <a:noFill/>
          </p:spPr>
          <p:txBody>
            <a:bodyPr wrap="square" lIns="68584" tIns="34292" rIns="68584" bIns="34292" rtlCol="0">
              <a:spAutoFit/>
            </a:bodyPr>
            <a:lstStyle/>
            <a:p>
              <a:pPr algn="ctr"/>
              <a:r>
                <a:rPr lang="ja-JP" altLang="en-US" sz="6602" b="1">
                  <a:solidFill>
                    <a:schemeClr val="tx2"/>
                  </a:solidFill>
                  <a:latin typeface="Lato Regular"/>
                  <a:cs typeface="Lato Regular"/>
                </a:rPr>
                <a:t>どんな形でありたいか</a:t>
              </a:r>
              <a:endParaRPr lang="id-ID" sz="6602" b="1" dirty="0">
                <a:solidFill>
                  <a:schemeClr val="tx2"/>
                </a:solidFill>
                <a:latin typeface="Lato Regular"/>
                <a:cs typeface="Lato Regular"/>
              </a:endParaRPr>
            </a:p>
          </p:txBody>
        </p:sp>
        <p:sp>
          <p:nvSpPr>
            <p:cNvPr id="19" name="Rectangle 18"/>
            <p:cNvSpPr/>
            <p:nvPr/>
          </p:nvSpPr>
          <p:spPr>
            <a:xfrm>
              <a:off x="11391148" y="780234"/>
              <a:ext cx="1553038" cy="9143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8522" tIns="34263" rIns="68522" bIns="34263" rtlCol="0" anchor="ctr"/>
            <a:lstStyle/>
            <a:p>
              <a:pPr algn="ctr"/>
              <a:endParaRPr lang="en-US" sz="2701" dirty="0">
                <a:solidFill>
                  <a:schemeClr val="accent2"/>
                </a:solidFill>
                <a:latin typeface="Open Sans Light"/>
              </a:endParaRPr>
            </a:p>
          </p:txBody>
        </p:sp>
        <p:sp>
          <p:nvSpPr>
            <p:cNvPr id="20" name="Subtitle 2"/>
            <p:cNvSpPr txBox="1">
              <a:spLocks/>
            </p:cNvSpPr>
            <p:nvPr/>
          </p:nvSpPr>
          <p:spPr>
            <a:xfrm>
              <a:off x="6340076" y="40555"/>
              <a:ext cx="11655184" cy="839116"/>
            </a:xfrm>
            <a:prstGeom prst="rect">
              <a:avLst/>
            </a:prstGeom>
          </p:spPr>
          <p:txBody>
            <a:bodyPr vert="horz" lIns="163160" tIns="81580" rIns="163160" bIns="81580" rtlCol="0">
              <a:norm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r>
                <a:rPr lang="en-US" sz="2326" dirty="0">
                  <a:solidFill>
                    <a:schemeClr val="accent1"/>
                  </a:solidFill>
                  <a:latin typeface="Lato Light"/>
                  <a:cs typeface="Lato Light"/>
                </a:rPr>
                <a:t>OUR HOW</a:t>
              </a:r>
            </a:p>
          </p:txBody>
        </p:sp>
      </p:grpSp>
      <p:sp>
        <p:nvSpPr>
          <p:cNvPr id="11" name="Round Same Side Corner Rectangle 10"/>
          <p:cNvSpPr/>
          <p:nvPr/>
        </p:nvSpPr>
        <p:spPr>
          <a:xfrm rot="16200000" flipV="1">
            <a:off x="4104977" y="499640"/>
            <a:ext cx="2771618" cy="10981576"/>
          </a:xfrm>
          <a:prstGeom prst="round2SameRect">
            <a:avLst>
              <a:gd name="adj1" fmla="val 50000"/>
              <a:gd name="adj2" fmla="val 0"/>
            </a:avLst>
          </a:prstGeom>
          <a:solidFill>
            <a:schemeClr val="accent6">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64607" tIns="82304" rIns="164607" bIns="82304" rtlCol="0" anchor="ctr"/>
          <a:lstStyle/>
          <a:p>
            <a:pPr algn="ctr"/>
            <a:endParaRPr lang="bg-BG" sz="2701" dirty="0">
              <a:latin typeface="Lato Light"/>
            </a:endParaRPr>
          </a:p>
        </p:txBody>
      </p:sp>
      <p:grpSp>
        <p:nvGrpSpPr>
          <p:cNvPr id="5" name="Group 4"/>
          <p:cNvGrpSpPr/>
          <p:nvPr/>
        </p:nvGrpSpPr>
        <p:grpSpPr>
          <a:xfrm>
            <a:off x="1190647" y="4843916"/>
            <a:ext cx="10100985" cy="2102131"/>
            <a:chOff x="701992" y="4122454"/>
            <a:chExt cx="13464473" cy="2802111"/>
          </a:xfrm>
        </p:grpSpPr>
        <p:sp>
          <p:nvSpPr>
            <p:cNvPr id="12" name="Title 13"/>
            <p:cNvSpPr txBox="1">
              <a:spLocks/>
            </p:cNvSpPr>
            <p:nvPr/>
          </p:nvSpPr>
          <p:spPr>
            <a:xfrm>
              <a:off x="1637915" y="4638565"/>
              <a:ext cx="12528550" cy="2286000"/>
            </a:xfrm>
            <a:prstGeom prst="rect">
              <a:avLst/>
            </a:prstGeom>
          </p:spPr>
          <p:txBody>
            <a:bodyPr vert="horz" lIns="137168" tIns="68584" rIns="137168" bIns="68584" rtlCol="0" anchor="ctr">
              <a:noAutofit/>
            </a:bodyPr>
            <a:lstStyle>
              <a:lvl1pPr algn="l" defTabSz="1828434" rtl="0" eaLnBrk="1" latinLnBrk="0" hangingPunct="1">
                <a:lnSpc>
                  <a:spcPct val="90000"/>
                </a:lnSpc>
                <a:spcBef>
                  <a:spcPct val="0"/>
                </a:spcBef>
                <a:buNone/>
                <a:defRPr lang="en-US" sz="6000" kern="1200">
                  <a:solidFill>
                    <a:schemeClr val="tx1"/>
                  </a:solidFill>
                  <a:latin typeface="Lato" panose="020F0502020204030203" pitchFamily="34" charset="0"/>
                  <a:ea typeface="+mj-ea"/>
                  <a:cs typeface="+mj-cs"/>
                </a:defRPr>
              </a:lvl1pPr>
            </a:lstStyle>
            <a:p>
              <a:r>
                <a:rPr lang="en-US" sz="3601" i="1" dirty="0">
                  <a:solidFill>
                    <a:schemeClr val="bg1"/>
                  </a:solidFill>
                  <a:latin typeface="Lato Light"/>
                  <a:cs typeface="Lato Light"/>
                </a:rPr>
                <a:t>Most businesses think that product is the most important thing, but without great leadership won't make a company successful</a:t>
              </a:r>
              <a:br>
                <a:rPr lang="en-US" sz="3601" i="1" dirty="0">
                  <a:solidFill>
                    <a:schemeClr val="bg1"/>
                  </a:solidFill>
                  <a:latin typeface="Lato Light"/>
                  <a:cs typeface="Lato Light"/>
                </a:rPr>
              </a:br>
              <a:r>
                <a:rPr lang="en-US" sz="3001" i="1" dirty="0">
                  <a:solidFill>
                    <a:schemeClr val="bg1"/>
                  </a:solidFill>
                  <a:latin typeface="Lato Light"/>
                  <a:cs typeface="Lato Light"/>
                </a:rPr>
                <a:t>– Robert </a:t>
              </a:r>
              <a:r>
                <a:rPr lang="en-US" sz="3001" i="1" dirty="0" err="1">
                  <a:solidFill>
                    <a:schemeClr val="bg1"/>
                  </a:solidFill>
                  <a:latin typeface="Lato Light"/>
                  <a:cs typeface="Lato Light"/>
                </a:rPr>
                <a:t>Kiyosaki</a:t>
              </a:r>
              <a:endParaRPr lang="en-US" sz="3001" i="1" dirty="0">
                <a:solidFill>
                  <a:schemeClr val="bg1"/>
                </a:solidFill>
                <a:latin typeface="Lato Light"/>
                <a:cs typeface="Lato Light"/>
              </a:endParaRPr>
            </a:p>
          </p:txBody>
        </p:sp>
        <p:sp>
          <p:nvSpPr>
            <p:cNvPr id="13" name="Freeform 71"/>
            <p:cNvSpPr>
              <a:spLocks noChangeArrowheads="1"/>
            </p:cNvSpPr>
            <p:nvPr/>
          </p:nvSpPr>
          <p:spPr bwMode="auto">
            <a:xfrm>
              <a:off x="10348971" y="6137424"/>
              <a:ext cx="909999" cy="675742"/>
            </a:xfrm>
            <a:custGeom>
              <a:avLst/>
              <a:gdLst>
                <a:gd name="T0" fmla="*/ 70 w 444"/>
                <a:gd name="T1" fmla="*/ 0 h 329"/>
                <a:gd name="T2" fmla="*/ 70 w 444"/>
                <a:gd name="T3" fmla="*/ 0 h 329"/>
                <a:gd name="T4" fmla="*/ 0 w 444"/>
                <a:gd name="T5" fmla="*/ 70 h 329"/>
                <a:gd name="T6" fmla="*/ 70 w 444"/>
                <a:gd name="T7" fmla="*/ 150 h 329"/>
                <a:gd name="T8" fmla="*/ 0 w 444"/>
                <a:gd name="T9" fmla="*/ 291 h 329"/>
                <a:gd name="T10" fmla="*/ 0 w 444"/>
                <a:gd name="T11" fmla="*/ 328 h 329"/>
                <a:gd name="T12" fmla="*/ 70 w 444"/>
                <a:gd name="T13" fmla="*/ 0 h 329"/>
                <a:gd name="T14" fmla="*/ 275 w 444"/>
                <a:gd name="T15" fmla="*/ 0 h 329"/>
                <a:gd name="T16" fmla="*/ 275 w 444"/>
                <a:gd name="T17" fmla="*/ 0 h 329"/>
                <a:gd name="T18" fmla="*/ 204 w 444"/>
                <a:gd name="T19" fmla="*/ 70 h 329"/>
                <a:gd name="T20" fmla="*/ 275 w 444"/>
                <a:gd name="T21" fmla="*/ 150 h 329"/>
                <a:gd name="T22" fmla="*/ 204 w 444"/>
                <a:gd name="T23" fmla="*/ 291 h 329"/>
                <a:gd name="T24" fmla="*/ 204 w 444"/>
                <a:gd name="T25" fmla="*/ 328 h 329"/>
                <a:gd name="T26" fmla="*/ 275 w 444"/>
                <a:gd name="T27" fmla="*/ 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4" h="329">
                  <a:moveTo>
                    <a:pt x="70" y="0"/>
                  </a:moveTo>
                  <a:lnTo>
                    <a:pt x="70" y="0"/>
                  </a:lnTo>
                  <a:cubicBezTo>
                    <a:pt x="26" y="0"/>
                    <a:pt x="0" y="35"/>
                    <a:pt x="0" y="70"/>
                  </a:cubicBezTo>
                  <a:cubicBezTo>
                    <a:pt x="0" y="115"/>
                    <a:pt x="26" y="150"/>
                    <a:pt x="70" y="150"/>
                  </a:cubicBezTo>
                  <a:cubicBezTo>
                    <a:pt x="142" y="150"/>
                    <a:pt x="98" y="291"/>
                    <a:pt x="0" y="291"/>
                  </a:cubicBezTo>
                  <a:cubicBezTo>
                    <a:pt x="0" y="328"/>
                    <a:pt x="0" y="328"/>
                    <a:pt x="0" y="328"/>
                  </a:cubicBezTo>
                  <a:cubicBezTo>
                    <a:pt x="168" y="328"/>
                    <a:pt x="239" y="0"/>
                    <a:pt x="70" y="0"/>
                  </a:cubicBezTo>
                  <a:close/>
                  <a:moveTo>
                    <a:pt x="275" y="0"/>
                  </a:moveTo>
                  <a:lnTo>
                    <a:pt x="275" y="0"/>
                  </a:lnTo>
                  <a:cubicBezTo>
                    <a:pt x="239" y="0"/>
                    <a:pt x="204" y="35"/>
                    <a:pt x="204" y="70"/>
                  </a:cubicBezTo>
                  <a:cubicBezTo>
                    <a:pt x="204" y="115"/>
                    <a:pt x="239" y="150"/>
                    <a:pt x="275" y="150"/>
                  </a:cubicBezTo>
                  <a:cubicBezTo>
                    <a:pt x="354" y="150"/>
                    <a:pt x="301" y="291"/>
                    <a:pt x="204" y="291"/>
                  </a:cubicBezTo>
                  <a:cubicBezTo>
                    <a:pt x="204" y="328"/>
                    <a:pt x="204" y="328"/>
                    <a:pt x="204" y="328"/>
                  </a:cubicBezTo>
                  <a:cubicBezTo>
                    <a:pt x="381" y="328"/>
                    <a:pt x="443" y="0"/>
                    <a:pt x="275" y="0"/>
                  </a:cubicBezTo>
                  <a:close/>
                </a:path>
              </a:pathLst>
            </a:custGeom>
            <a:solidFill>
              <a:schemeClr val="bg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701" dirty="0">
                <a:latin typeface="Lato Light"/>
              </a:endParaRPr>
            </a:p>
          </p:txBody>
        </p:sp>
        <p:sp>
          <p:nvSpPr>
            <p:cNvPr id="14" name="Freeform 71"/>
            <p:cNvSpPr>
              <a:spLocks noChangeArrowheads="1"/>
            </p:cNvSpPr>
            <p:nvPr/>
          </p:nvSpPr>
          <p:spPr bwMode="auto">
            <a:xfrm rot="11131217">
              <a:off x="701992" y="4122454"/>
              <a:ext cx="909999" cy="675742"/>
            </a:xfrm>
            <a:custGeom>
              <a:avLst/>
              <a:gdLst>
                <a:gd name="T0" fmla="*/ 70 w 444"/>
                <a:gd name="T1" fmla="*/ 0 h 329"/>
                <a:gd name="T2" fmla="*/ 70 w 444"/>
                <a:gd name="T3" fmla="*/ 0 h 329"/>
                <a:gd name="T4" fmla="*/ 0 w 444"/>
                <a:gd name="T5" fmla="*/ 70 h 329"/>
                <a:gd name="T6" fmla="*/ 70 w 444"/>
                <a:gd name="T7" fmla="*/ 150 h 329"/>
                <a:gd name="T8" fmla="*/ 0 w 444"/>
                <a:gd name="T9" fmla="*/ 291 h 329"/>
                <a:gd name="T10" fmla="*/ 0 w 444"/>
                <a:gd name="T11" fmla="*/ 328 h 329"/>
                <a:gd name="T12" fmla="*/ 70 w 444"/>
                <a:gd name="T13" fmla="*/ 0 h 329"/>
                <a:gd name="T14" fmla="*/ 275 w 444"/>
                <a:gd name="T15" fmla="*/ 0 h 329"/>
                <a:gd name="T16" fmla="*/ 275 w 444"/>
                <a:gd name="T17" fmla="*/ 0 h 329"/>
                <a:gd name="T18" fmla="*/ 204 w 444"/>
                <a:gd name="T19" fmla="*/ 70 h 329"/>
                <a:gd name="T20" fmla="*/ 275 w 444"/>
                <a:gd name="T21" fmla="*/ 150 h 329"/>
                <a:gd name="T22" fmla="*/ 204 w 444"/>
                <a:gd name="T23" fmla="*/ 291 h 329"/>
                <a:gd name="T24" fmla="*/ 204 w 444"/>
                <a:gd name="T25" fmla="*/ 328 h 329"/>
                <a:gd name="T26" fmla="*/ 275 w 444"/>
                <a:gd name="T27" fmla="*/ 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4" h="329">
                  <a:moveTo>
                    <a:pt x="70" y="0"/>
                  </a:moveTo>
                  <a:lnTo>
                    <a:pt x="70" y="0"/>
                  </a:lnTo>
                  <a:cubicBezTo>
                    <a:pt x="26" y="0"/>
                    <a:pt x="0" y="35"/>
                    <a:pt x="0" y="70"/>
                  </a:cubicBezTo>
                  <a:cubicBezTo>
                    <a:pt x="0" y="115"/>
                    <a:pt x="26" y="150"/>
                    <a:pt x="70" y="150"/>
                  </a:cubicBezTo>
                  <a:cubicBezTo>
                    <a:pt x="142" y="150"/>
                    <a:pt x="98" y="291"/>
                    <a:pt x="0" y="291"/>
                  </a:cubicBezTo>
                  <a:cubicBezTo>
                    <a:pt x="0" y="328"/>
                    <a:pt x="0" y="328"/>
                    <a:pt x="0" y="328"/>
                  </a:cubicBezTo>
                  <a:cubicBezTo>
                    <a:pt x="168" y="328"/>
                    <a:pt x="239" y="0"/>
                    <a:pt x="70" y="0"/>
                  </a:cubicBezTo>
                  <a:close/>
                  <a:moveTo>
                    <a:pt x="275" y="0"/>
                  </a:moveTo>
                  <a:lnTo>
                    <a:pt x="275" y="0"/>
                  </a:lnTo>
                  <a:cubicBezTo>
                    <a:pt x="239" y="0"/>
                    <a:pt x="204" y="35"/>
                    <a:pt x="204" y="70"/>
                  </a:cubicBezTo>
                  <a:cubicBezTo>
                    <a:pt x="204" y="115"/>
                    <a:pt x="239" y="150"/>
                    <a:pt x="275" y="150"/>
                  </a:cubicBezTo>
                  <a:cubicBezTo>
                    <a:pt x="354" y="150"/>
                    <a:pt x="301" y="291"/>
                    <a:pt x="204" y="291"/>
                  </a:cubicBezTo>
                  <a:cubicBezTo>
                    <a:pt x="204" y="328"/>
                    <a:pt x="204" y="328"/>
                    <a:pt x="204" y="328"/>
                  </a:cubicBezTo>
                  <a:cubicBezTo>
                    <a:pt x="381" y="328"/>
                    <a:pt x="443" y="0"/>
                    <a:pt x="275" y="0"/>
                  </a:cubicBezTo>
                  <a:close/>
                </a:path>
              </a:pathLst>
            </a:custGeom>
            <a:solidFill>
              <a:schemeClr val="bg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701" dirty="0">
                <a:latin typeface="Lato Light"/>
              </a:endParaRPr>
            </a:p>
          </p:txBody>
        </p:sp>
      </p:grpSp>
      <p:sp>
        <p:nvSpPr>
          <p:cNvPr id="15" name="正方形/長方形 14">
            <a:extLst>
              <a:ext uri="{FF2B5EF4-FFF2-40B4-BE49-F238E27FC236}">
                <a16:creationId xmlns:a16="http://schemas.microsoft.com/office/drawing/2014/main" id="{35AB504A-F9D9-AF49-B20B-8F4AD657FCB1}"/>
              </a:ext>
            </a:extLst>
          </p:cNvPr>
          <p:cNvSpPr/>
          <p:nvPr/>
        </p:nvSpPr>
        <p:spPr>
          <a:xfrm>
            <a:off x="5756564" y="12448309"/>
            <a:ext cx="6650181" cy="872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図プレースホルダー 7">
            <a:extLst>
              <a:ext uri="{FF2B5EF4-FFF2-40B4-BE49-F238E27FC236}">
                <a16:creationId xmlns:a16="http://schemas.microsoft.com/office/drawing/2014/main" id="{885C525C-BC34-2C47-B346-869B31FE5570}"/>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9306" b="29306"/>
          <a:stretch/>
        </p:blipFill>
        <p:spPr>
          <a:xfrm rot="10800000">
            <a:off x="0" y="3041650"/>
            <a:ext cx="18288000" cy="5676900"/>
          </a:xfrm>
        </p:spPr>
      </p:pic>
      <p:sp>
        <p:nvSpPr>
          <p:cNvPr id="21" name="Rectangle 40">
            <a:extLst>
              <a:ext uri="{FF2B5EF4-FFF2-40B4-BE49-F238E27FC236}">
                <a16:creationId xmlns:a16="http://schemas.microsoft.com/office/drawing/2014/main" id="{BF983EDE-0FFA-6640-8812-1A5466A69E40}"/>
              </a:ext>
            </a:extLst>
          </p:cNvPr>
          <p:cNvSpPr/>
          <p:nvPr/>
        </p:nvSpPr>
        <p:spPr>
          <a:xfrm>
            <a:off x="643258" y="9379003"/>
            <a:ext cx="17000500" cy="1107996"/>
          </a:xfrm>
          <a:prstGeom prst="rect">
            <a:avLst/>
          </a:prstGeom>
        </p:spPr>
        <p:txBody>
          <a:bodyPr wrap="square">
            <a:spAutoFit/>
          </a:bodyPr>
          <a:lstStyle/>
          <a:p>
            <a:pPr algn="ctr"/>
            <a:r>
              <a:rPr lang="en-US" sz="6600" dirty="0" err="1">
                <a:solidFill>
                  <a:srgbClr val="445469"/>
                </a:solidFill>
                <a:effectLst>
                  <a:outerShdw blurRad="139700" dist="50800" dir="5400000" algn="ctr" rotWithShape="0">
                    <a:srgbClr val="000000">
                      <a:alpha val="43137"/>
                    </a:srgbClr>
                  </a:outerShdw>
                </a:effectLst>
                <a:latin typeface="Lato Black" charset="0"/>
                <a:ea typeface="Lato Black" charset="0"/>
                <a:cs typeface="Lato Black" charset="0"/>
              </a:rPr>
              <a:t>魅力的な農業</a:t>
            </a:r>
            <a:endParaRPr lang="en-US" sz="6600" dirty="0">
              <a:solidFill>
                <a:srgbClr val="445469"/>
              </a:solidFill>
              <a:effectLst>
                <a:outerShdw blurRad="139700" dist="50800" dir="5400000" algn="ctr" rotWithShape="0">
                  <a:srgbClr val="000000">
                    <a:alpha val="43137"/>
                  </a:srgbClr>
                </a:outerShdw>
              </a:effectLst>
              <a:latin typeface="Lato Black" charset="0"/>
              <a:ea typeface="Lato Black" charset="0"/>
              <a:cs typeface="Lato Black" charset="0"/>
            </a:endParaRPr>
          </a:p>
        </p:txBody>
      </p:sp>
      <p:sp>
        <p:nvSpPr>
          <p:cNvPr id="2" name="正方形/長方形 1">
            <a:extLst>
              <a:ext uri="{FF2B5EF4-FFF2-40B4-BE49-F238E27FC236}">
                <a16:creationId xmlns:a16="http://schemas.microsoft.com/office/drawing/2014/main" id="{9B5E614F-76D7-B644-B3E5-B0DA1D57E8AC}"/>
              </a:ext>
            </a:extLst>
          </p:cNvPr>
          <p:cNvSpPr/>
          <p:nvPr/>
        </p:nvSpPr>
        <p:spPr>
          <a:xfrm>
            <a:off x="5036960" y="10908001"/>
            <a:ext cx="8146965" cy="2554545"/>
          </a:xfrm>
          <a:prstGeom prst="rect">
            <a:avLst/>
          </a:prstGeom>
        </p:spPr>
        <p:txBody>
          <a:bodyPr wrap="square">
            <a:spAutoFit/>
          </a:bodyPr>
          <a:lstStyle/>
          <a:p>
            <a:pPr algn="ctr"/>
            <a:r>
              <a:rPr lang="ja-JP" altLang="en-US" sz="4000">
                <a:solidFill>
                  <a:srgbClr val="445469"/>
                </a:solidFill>
                <a:effectLst>
                  <a:outerShdw blurRad="139700" dist="50800" dir="5400000" algn="ctr" rotWithShape="0">
                    <a:srgbClr val="000000">
                      <a:alpha val="43137"/>
                    </a:srgbClr>
                  </a:outerShdw>
                </a:effectLst>
                <a:latin typeface="Lato Black" charset="0"/>
                <a:ea typeface="Lato Black" charset="0"/>
                <a:cs typeface="Lato Black" charset="0"/>
              </a:rPr>
              <a:t>魅力は人それぞれの価値観</a:t>
            </a:r>
            <a:endParaRPr lang="en-US" altLang="ja-JP" sz="4000" dirty="0">
              <a:solidFill>
                <a:srgbClr val="445469"/>
              </a:solidFill>
              <a:effectLst>
                <a:outerShdw blurRad="139700" dist="50800" dir="5400000" algn="ctr" rotWithShape="0">
                  <a:srgbClr val="000000">
                    <a:alpha val="43137"/>
                  </a:srgbClr>
                </a:outerShdw>
              </a:effectLst>
              <a:latin typeface="Lato Black" charset="0"/>
              <a:ea typeface="Lato Black" charset="0"/>
              <a:cs typeface="Lato Black" charset="0"/>
            </a:endParaRPr>
          </a:p>
          <a:p>
            <a:pPr algn="ctr"/>
            <a:r>
              <a:rPr lang="ja-JP" altLang="en-US" sz="4000">
                <a:solidFill>
                  <a:srgbClr val="445469"/>
                </a:solidFill>
                <a:effectLst>
                  <a:outerShdw blurRad="139700" dist="50800" dir="5400000" algn="ctr" rotWithShape="0">
                    <a:srgbClr val="000000">
                      <a:alpha val="43137"/>
                    </a:srgbClr>
                  </a:outerShdw>
                </a:effectLst>
                <a:latin typeface="Lato Black" charset="0"/>
                <a:ea typeface="Lato Black" charset="0"/>
                <a:cs typeface="Lato Black" charset="0"/>
              </a:rPr>
              <a:t>稼げる</a:t>
            </a:r>
            <a:r>
              <a:rPr lang="en-US" altLang="ja-JP" sz="4000" dirty="0">
                <a:solidFill>
                  <a:srgbClr val="445469"/>
                </a:solidFill>
                <a:effectLst>
                  <a:outerShdw blurRad="139700" dist="50800" dir="5400000" algn="ctr" rotWithShape="0">
                    <a:srgbClr val="000000">
                      <a:alpha val="43137"/>
                    </a:srgbClr>
                  </a:outerShdw>
                </a:effectLst>
                <a:latin typeface="Lato Black" charset="0"/>
                <a:ea typeface="Lato Black" charset="0"/>
                <a:cs typeface="Lato Black" charset="0"/>
              </a:rPr>
              <a:t>=</a:t>
            </a:r>
            <a:r>
              <a:rPr lang="ja-JP" altLang="en-US" sz="4000">
                <a:solidFill>
                  <a:srgbClr val="445469"/>
                </a:solidFill>
                <a:effectLst>
                  <a:outerShdw blurRad="139700" dist="50800" dir="5400000" algn="ctr" rotWithShape="0">
                    <a:srgbClr val="000000">
                      <a:alpha val="43137"/>
                    </a:srgbClr>
                  </a:outerShdw>
                </a:effectLst>
                <a:latin typeface="Lato Black" charset="0"/>
                <a:ea typeface="Lato Black" charset="0"/>
                <a:cs typeface="Lato Black" charset="0"/>
              </a:rPr>
              <a:t>価値を創造できる</a:t>
            </a:r>
            <a:br>
              <a:rPr lang="en-US" altLang="ja-JP" sz="4000" dirty="0">
                <a:solidFill>
                  <a:srgbClr val="445469"/>
                </a:solidFill>
                <a:effectLst>
                  <a:outerShdw blurRad="139700" dist="50800" dir="5400000" algn="ctr" rotWithShape="0">
                    <a:srgbClr val="000000">
                      <a:alpha val="43137"/>
                    </a:srgbClr>
                  </a:outerShdw>
                </a:effectLst>
                <a:latin typeface="Lato Black" charset="0"/>
                <a:ea typeface="Lato Black" charset="0"/>
                <a:cs typeface="Lato Black" charset="0"/>
              </a:rPr>
            </a:br>
            <a:r>
              <a:rPr lang="en-US" altLang="ja-JP" sz="4000" dirty="0">
                <a:solidFill>
                  <a:srgbClr val="445469"/>
                </a:solidFill>
                <a:effectLst>
                  <a:outerShdw blurRad="139700" dist="50800" dir="5400000" algn="ctr" rotWithShape="0">
                    <a:srgbClr val="000000">
                      <a:alpha val="43137"/>
                    </a:srgbClr>
                  </a:outerShdw>
                </a:effectLst>
                <a:latin typeface="Lato Black" charset="0"/>
                <a:ea typeface="Lato Black" charset="0"/>
                <a:cs typeface="Lato Black" charset="0"/>
              </a:rPr>
              <a:t>MADE BY AND WITH </a:t>
            </a:r>
            <a:r>
              <a:rPr lang="en-US" altLang="ja-JP" sz="4000" dirty="0" err="1">
                <a:solidFill>
                  <a:srgbClr val="445469"/>
                </a:solidFill>
                <a:effectLst>
                  <a:outerShdw blurRad="139700" dist="50800" dir="5400000" algn="ctr" rotWithShape="0">
                    <a:srgbClr val="000000">
                      <a:alpha val="43137"/>
                    </a:srgbClr>
                  </a:outerShdw>
                </a:effectLst>
                <a:latin typeface="Lato Black" charset="0"/>
                <a:ea typeface="Lato Black" charset="0"/>
                <a:cs typeface="Lato Black" charset="0"/>
              </a:rPr>
              <a:t>JAPANESEで世界で貢献</a:t>
            </a:r>
            <a:endParaRPr lang="ja-JP" altLang="en-US" sz="4000"/>
          </a:p>
        </p:txBody>
      </p:sp>
    </p:spTree>
    <p:extLst>
      <p:ext uri="{BB962C8B-B14F-4D97-AF65-F5344CB8AC3E}">
        <p14:creationId xmlns:p14="http://schemas.microsoft.com/office/powerpoint/2010/main" val="33631818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0-#ppt_w/2"/>
                                          </p:val>
                                        </p:tav>
                                        <p:tav tm="100000">
                                          <p:val>
                                            <p:strVal val="#ppt_x"/>
                                          </p:val>
                                        </p:tav>
                                      </p:tavLst>
                                    </p:anim>
                                    <p:anim calcmode="lin" valueType="num">
                                      <p:cBhvr additive="base">
                                        <p:cTn id="14" dur="500" fill="hold"/>
                                        <p:tgtEl>
                                          <p:spTgt spid="11"/>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10"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5676390" y="808532"/>
            <a:ext cx="6935240" cy="1085238"/>
          </a:xfrm>
          <a:prstGeom prst="rect">
            <a:avLst/>
          </a:prstGeom>
          <a:noFill/>
        </p:spPr>
        <p:txBody>
          <a:bodyPr wrap="none" lIns="68584" tIns="34292" rIns="68584" bIns="34292" rtlCol="0">
            <a:spAutoFit/>
          </a:bodyPr>
          <a:lstStyle/>
          <a:p>
            <a:pPr algn="ctr"/>
            <a:r>
              <a:rPr lang="ja-JP" altLang="en-US" sz="6602" b="1">
                <a:solidFill>
                  <a:schemeClr val="tx2"/>
                </a:solidFill>
                <a:latin typeface="Lato" charset="0"/>
                <a:ea typeface="Lato" charset="0"/>
                <a:cs typeface="Lato" charset="0"/>
              </a:rPr>
              <a:t>土壌生物性可視化</a:t>
            </a:r>
            <a:endParaRPr lang="id-ID" sz="6602" b="1" dirty="0">
              <a:solidFill>
                <a:schemeClr val="tx2"/>
              </a:solidFill>
              <a:latin typeface="Lato" charset="0"/>
              <a:ea typeface="Lato" charset="0"/>
              <a:cs typeface="Lato" charset="0"/>
            </a:endParaRPr>
          </a:p>
        </p:txBody>
      </p:sp>
      <p:sp>
        <p:nvSpPr>
          <p:cNvPr id="26" name="Rectangle 25"/>
          <p:cNvSpPr/>
          <p:nvPr/>
        </p:nvSpPr>
        <p:spPr>
          <a:xfrm>
            <a:off x="8612014" y="2485260"/>
            <a:ext cx="1165082" cy="6859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8522" tIns="34263" rIns="68522" bIns="34263" rtlCol="0" anchor="ctr"/>
          <a:lstStyle/>
          <a:p>
            <a:pPr algn="ctr"/>
            <a:endParaRPr lang="en-US" sz="2701" dirty="0">
              <a:solidFill>
                <a:schemeClr val="accent2"/>
              </a:solidFill>
              <a:latin typeface="Lato Light" charset="0"/>
            </a:endParaRPr>
          </a:p>
        </p:txBody>
      </p:sp>
      <p:sp>
        <p:nvSpPr>
          <p:cNvPr id="27" name="Subtitle 2"/>
          <p:cNvSpPr txBox="1">
            <a:spLocks/>
          </p:cNvSpPr>
          <p:nvPr/>
        </p:nvSpPr>
        <p:spPr>
          <a:xfrm>
            <a:off x="7907926" y="1960206"/>
            <a:ext cx="2503051" cy="1051471"/>
          </a:xfrm>
          <a:prstGeom prst="rect">
            <a:avLst/>
          </a:prstGeom>
        </p:spPr>
        <p:txBody>
          <a:bodyPr vert="horz" wrap="none" lIns="163160" tIns="81580" rIns="163160" bIns="8158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r>
              <a:rPr lang="en-US" altLang="ja-JP" sz="2326" dirty="0">
                <a:solidFill>
                  <a:schemeClr val="accent1"/>
                </a:solidFill>
                <a:latin typeface="Lato Light"/>
                <a:cs typeface="Lato Light"/>
              </a:rPr>
              <a:t>VISUALIZATION</a:t>
            </a:r>
          </a:p>
          <a:p>
            <a:endParaRPr lang="en-US" sz="2326" dirty="0">
              <a:solidFill>
                <a:schemeClr val="accent1"/>
              </a:solidFill>
              <a:latin typeface="Lato Light"/>
              <a:cs typeface="Lato Light"/>
            </a:endParaRPr>
          </a:p>
        </p:txBody>
      </p:sp>
      <p:sp>
        <p:nvSpPr>
          <p:cNvPr id="58" name="正方形/長方形 57">
            <a:extLst>
              <a:ext uri="{FF2B5EF4-FFF2-40B4-BE49-F238E27FC236}">
                <a16:creationId xmlns:a16="http://schemas.microsoft.com/office/drawing/2014/main" id="{44280173-F56A-9546-B81C-1FCB42224D25}"/>
              </a:ext>
            </a:extLst>
          </p:cNvPr>
          <p:cNvSpPr/>
          <p:nvPr/>
        </p:nvSpPr>
        <p:spPr>
          <a:xfrm>
            <a:off x="6040585" y="12676904"/>
            <a:ext cx="6650181" cy="872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a:extLst>
              <a:ext uri="{FF2B5EF4-FFF2-40B4-BE49-F238E27FC236}">
                <a16:creationId xmlns:a16="http://schemas.microsoft.com/office/drawing/2014/main" id="{9BB39938-28C4-B844-AEAB-80D17306D8F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95264" y="2839182"/>
            <a:ext cx="16198581" cy="10010216"/>
          </a:xfrm>
          <a:prstGeom prst="rect">
            <a:avLst/>
          </a:prstGeom>
        </p:spPr>
      </p:pic>
    </p:spTree>
    <p:extLst>
      <p:ext uri="{BB962C8B-B14F-4D97-AF65-F5344CB8AC3E}">
        <p14:creationId xmlns:p14="http://schemas.microsoft.com/office/powerpoint/2010/main" val="52952177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6280717" y="808532"/>
            <a:ext cx="5726577" cy="1085238"/>
          </a:xfrm>
          <a:prstGeom prst="rect">
            <a:avLst/>
          </a:prstGeom>
          <a:noFill/>
        </p:spPr>
        <p:txBody>
          <a:bodyPr wrap="none" lIns="68584" tIns="34292" rIns="68584" bIns="34292" rtlCol="0">
            <a:spAutoFit/>
          </a:bodyPr>
          <a:lstStyle/>
          <a:p>
            <a:pPr algn="ctr"/>
            <a:r>
              <a:rPr lang="en-US" altLang="ja-JP" sz="6602" b="1" dirty="0">
                <a:solidFill>
                  <a:schemeClr val="tx2"/>
                </a:solidFill>
                <a:latin typeface="Lato" charset="0"/>
                <a:ea typeface="Lato" charset="0"/>
                <a:cs typeface="Lato" charset="0"/>
              </a:rPr>
              <a:t>3</a:t>
            </a:r>
            <a:r>
              <a:rPr lang="ja-JP" altLang="en-US" sz="6602" b="1">
                <a:solidFill>
                  <a:schemeClr val="tx2"/>
                </a:solidFill>
                <a:latin typeface="Lato" charset="0"/>
                <a:ea typeface="Lato" charset="0"/>
                <a:cs typeface="Lato" charset="0"/>
              </a:rPr>
              <a:t>つのステップ</a:t>
            </a:r>
            <a:endParaRPr lang="id-ID" sz="6602" b="1" dirty="0">
              <a:solidFill>
                <a:schemeClr val="tx2"/>
              </a:solidFill>
              <a:latin typeface="Lato" charset="0"/>
              <a:ea typeface="Lato" charset="0"/>
              <a:cs typeface="Lato" charset="0"/>
            </a:endParaRPr>
          </a:p>
        </p:txBody>
      </p:sp>
      <p:sp>
        <p:nvSpPr>
          <p:cNvPr id="26" name="Rectangle 25"/>
          <p:cNvSpPr/>
          <p:nvPr/>
        </p:nvSpPr>
        <p:spPr>
          <a:xfrm>
            <a:off x="8647323" y="2401160"/>
            <a:ext cx="1165082" cy="6859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8522" tIns="34263" rIns="68522" bIns="34263" rtlCol="0" anchor="ctr"/>
          <a:lstStyle/>
          <a:p>
            <a:pPr algn="ctr"/>
            <a:endParaRPr lang="en-US" sz="2701" dirty="0">
              <a:solidFill>
                <a:schemeClr val="accent2"/>
              </a:solidFill>
              <a:latin typeface="Lato Light" charset="0"/>
            </a:endParaRPr>
          </a:p>
        </p:txBody>
      </p:sp>
      <p:sp>
        <p:nvSpPr>
          <p:cNvPr id="27" name="Subtitle 2"/>
          <p:cNvSpPr txBox="1">
            <a:spLocks/>
          </p:cNvSpPr>
          <p:nvPr/>
        </p:nvSpPr>
        <p:spPr>
          <a:xfrm>
            <a:off x="8032181" y="1896548"/>
            <a:ext cx="2249905" cy="550372"/>
          </a:xfrm>
          <a:prstGeom prst="rect">
            <a:avLst/>
          </a:prstGeom>
        </p:spPr>
        <p:txBody>
          <a:bodyPr vert="horz" wrap="none" lIns="163160" tIns="81580" rIns="163160" bIns="8158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r>
              <a:rPr lang="en-US" sz="2326" dirty="0">
                <a:solidFill>
                  <a:schemeClr val="accent1"/>
                </a:solidFill>
                <a:latin typeface="Lato Light"/>
                <a:cs typeface="Lato Light"/>
              </a:rPr>
              <a:t>INTELIGENCE</a:t>
            </a:r>
          </a:p>
        </p:txBody>
      </p:sp>
      <p:sp>
        <p:nvSpPr>
          <p:cNvPr id="18" name="台形 17">
            <a:extLst>
              <a:ext uri="{FF2B5EF4-FFF2-40B4-BE49-F238E27FC236}">
                <a16:creationId xmlns:a16="http://schemas.microsoft.com/office/drawing/2014/main" id="{1DC303E7-2F2A-274A-8CA0-F03EC3966DE4}"/>
              </a:ext>
            </a:extLst>
          </p:cNvPr>
          <p:cNvSpPr/>
          <p:nvPr/>
        </p:nvSpPr>
        <p:spPr>
          <a:xfrm>
            <a:off x="5631872" y="8675549"/>
            <a:ext cx="7024255" cy="2639291"/>
          </a:xfrm>
          <a:prstGeom prst="trapezoid">
            <a:avLst/>
          </a:prstGeom>
          <a:solidFill>
            <a:srgbClr val="22AC38"/>
          </a:solidFill>
          <a:ln>
            <a:solidFill>
              <a:srgbClr val="24AD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800"/>
              <a:t>データ</a:t>
            </a:r>
          </a:p>
        </p:txBody>
      </p:sp>
      <p:sp>
        <p:nvSpPr>
          <p:cNvPr id="19" name="台形 18">
            <a:extLst>
              <a:ext uri="{FF2B5EF4-FFF2-40B4-BE49-F238E27FC236}">
                <a16:creationId xmlns:a16="http://schemas.microsoft.com/office/drawing/2014/main" id="{CA3737BB-0E1A-534E-B837-84EB454B5DE6}"/>
              </a:ext>
            </a:extLst>
          </p:cNvPr>
          <p:cNvSpPr/>
          <p:nvPr/>
        </p:nvSpPr>
        <p:spPr>
          <a:xfrm>
            <a:off x="6452753" y="5548745"/>
            <a:ext cx="5382491" cy="2930237"/>
          </a:xfrm>
          <a:prstGeom prst="trapezoid">
            <a:avLst/>
          </a:prstGeom>
          <a:solidFill>
            <a:srgbClr val="8EC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400"/>
              <a:t>情報</a:t>
            </a:r>
            <a:endParaRPr kumimoji="1" lang="en-US" altLang="ja-JP" sz="4400" dirty="0"/>
          </a:p>
        </p:txBody>
      </p:sp>
      <p:sp>
        <p:nvSpPr>
          <p:cNvPr id="20" name="三角形 19">
            <a:extLst>
              <a:ext uri="{FF2B5EF4-FFF2-40B4-BE49-F238E27FC236}">
                <a16:creationId xmlns:a16="http://schemas.microsoft.com/office/drawing/2014/main" id="{CB37E75B-6450-3440-B28D-9DFC2D47E918}"/>
              </a:ext>
            </a:extLst>
          </p:cNvPr>
          <p:cNvSpPr/>
          <p:nvPr/>
        </p:nvSpPr>
        <p:spPr>
          <a:xfrm>
            <a:off x="7252853" y="2671324"/>
            <a:ext cx="4080499" cy="2680854"/>
          </a:xfrm>
          <a:prstGeom prst="triangle">
            <a:avLst/>
          </a:prstGeom>
          <a:solidFill>
            <a:srgbClr val="FFDF0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rgbClr val="FF0000"/>
                </a:solidFill>
              </a:rPr>
              <a:t>インテリジェンス</a:t>
            </a:r>
          </a:p>
        </p:txBody>
      </p:sp>
      <p:sp>
        <p:nvSpPr>
          <p:cNvPr id="15" name="正方形/長方形 14">
            <a:extLst>
              <a:ext uri="{FF2B5EF4-FFF2-40B4-BE49-F238E27FC236}">
                <a16:creationId xmlns:a16="http://schemas.microsoft.com/office/drawing/2014/main" id="{A8E62418-26DB-6740-AD3A-F07886F5C9EA}"/>
              </a:ext>
            </a:extLst>
          </p:cNvPr>
          <p:cNvSpPr/>
          <p:nvPr/>
        </p:nvSpPr>
        <p:spPr>
          <a:xfrm>
            <a:off x="3992845" y="11405659"/>
            <a:ext cx="10474037" cy="23103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4" name="上矢印 3">
            <a:extLst>
              <a:ext uri="{FF2B5EF4-FFF2-40B4-BE49-F238E27FC236}">
                <a16:creationId xmlns:a16="http://schemas.microsoft.com/office/drawing/2014/main" id="{F16F45A5-4F51-DD42-9A1F-3C2247E0A436}"/>
              </a:ext>
            </a:extLst>
          </p:cNvPr>
          <p:cNvSpPr/>
          <p:nvPr/>
        </p:nvSpPr>
        <p:spPr>
          <a:xfrm flipH="1">
            <a:off x="6518853" y="7654793"/>
            <a:ext cx="683438" cy="1324085"/>
          </a:xfrm>
          <a:prstGeom prst="upArrow">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上矢印 31">
            <a:extLst>
              <a:ext uri="{FF2B5EF4-FFF2-40B4-BE49-F238E27FC236}">
                <a16:creationId xmlns:a16="http://schemas.microsoft.com/office/drawing/2014/main" id="{CC257F39-991F-E242-9406-BBAE2AFE3802}"/>
              </a:ext>
            </a:extLst>
          </p:cNvPr>
          <p:cNvSpPr/>
          <p:nvPr/>
        </p:nvSpPr>
        <p:spPr>
          <a:xfrm flipH="1">
            <a:off x="11131015" y="7651219"/>
            <a:ext cx="683438" cy="1324085"/>
          </a:xfrm>
          <a:prstGeom prst="upArrow">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上矢印 32">
            <a:extLst>
              <a:ext uri="{FF2B5EF4-FFF2-40B4-BE49-F238E27FC236}">
                <a16:creationId xmlns:a16="http://schemas.microsoft.com/office/drawing/2014/main" id="{B27C697D-6F8D-6C45-801A-C29B56EA0E58}"/>
              </a:ext>
            </a:extLst>
          </p:cNvPr>
          <p:cNvSpPr/>
          <p:nvPr/>
        </p:nvSpPr>
        <p:spPr>
          <a:xfrm flipH="1">
            <a:off x="7194602" y="4790094"/>
            <a:ext cx="683438" cy="1324085"/>
          </a:xfrm>
          <a:prstGeom prst="upArrow">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上矢印 33">
            <a:extLst>
              <a:ext uri="{FF2B5EF4-FFF2-40B4-BE49-F238E27FC236}">
                <a16:creationId xmlns:a16="http://schemas.microsoft.com/office/drawing/2014/main" id="{F3640491-3E51-B940-B8E1-81374B5E831A}"/>
              </a:ext>
            </a:extLst>
          </p:cNvPr>
          <p:cNvSpPr/>
          <p:nvPr/>
        </p:nvSpPr>
        <p:spPr>
          <a:xfrm flipH="1">
            <a:off x="10520421" y="4809193"/>
            <a:ext cx="683438" cy="1324085"/>
          </a:xfrm>
          <a:prstGeom prst="upArrow">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244CF111-F1C1-DF4C-A01C-B780E96030A5}"/>
              </a:ext>
            </a:extLst>
          </p:cNvPr>
          <p:cNvSpPr txBox="1"/>
          <p:nvPr/>
        </p:nvSpPr>
        <p:spPr>
          <a:xfrm>
            <a:off x="7424376" y="10398345"/>
            <a:ext cx="3501751" cy="646331"/>
          </a:xfrm>
          <a:prstGeom prst="rect">
            <a:avLst/>
          </a:prstGeom>
          <a:noFill/>
        </p:spPr>
        <p:txBody>
          <a:bodyPr wrap="square" rtlCol="0">
            <a:spAutoFit/>
          </a:bodyPr>
          <a:lstStyle/>
          <a:p>
            <a:r>
              <a:rPr kumimoji="1" lang="en-US" altLang="ja-JP" dirty="0"/>
              <a:t>IoT</a:t>
            </a:r>
            <a:r>
              <a:rPr kumimoji="1" lang="ja-JP" altLang="en-US"/>
              <a:t>などでの収集</a:t>
            </a:r>
          </a:p>
        </p:txBody>
      </p:sp>
      <p:sp>
        <p:nvSpPr>
          <p:cNvPr id="35" name="テキスト ボックス 34">
            <a:extLst>
              <a:ext uri="{FF2B5EF4-FFF2-40B4-BE49-F238E27FC236}">
                <a16:creationId xmlns:a16="http://schemas.microsoft.com/office/drawing/2014/main" id="{76AACB7D-FB2A-B34D-9C37-AFE89FF04678}"/>
              </a:ext>
            </a:extLst>
          </p:cNvPr>
          <p:cNvSpPr txBox="1"/>
          <p:nvPr/>
        </p:nvSpPr>
        <p:spPr>
          <a:xfrm>
            <a:off x="8212126" y="7623028"/>
            <a:ext cx="3501751" cy="646331"/>
          </a:xfrm>
          <a:prstGeom prst="rect">
            <a:avLst/>
          </a:prstGeom>
          <a:noFill/>
        </p:spPr>
        <p:txBody>
          <a:bodyPr wrap="square" rtlCol="0">
            <a:spAutoFit/>
          </a:bodyPr>
          <a:lstStyle/>
          <a:p>
            <a:r>
              <a:rPr kumimoji="1" lang="ja-JP" altLang="en-US"/>
              <a:t>分析解析</a:t>
            </a:r>
          </a:p>
        </p:txBody>
      </p:sp>
    </p:spTree>
    <p:extLst>
      <p:ext uri="{BB962C8B-B14F-4D97-AF65-F5344CB8AC3E}">
        <p14:creationId xmlns:p14="http://schemas.microsoft.com/office/powerpoint/2010/main" val="250485875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6950777" y="808532"/>
            <a:ext cx="4386465" cy="1085238"/>
          </a:xfrm>
          <a:prstGeom prst="rect">
            <a:avLst/>
          </a:prstGeom>
          <a:noFill/>
        </p:spPr>
        <p:txBody>
          <a:bodyPr wrap="none" lIns="68584" tIns="34292" rIns="68584" bIns="34292" rtlCol="0">
            <a:spAutoFit/>
          </a:bodyPr>
          <a:lstStyle/>
          <a:p>
            <a:pPr algn="ctr"/>
            <a:r>
              <a:rPr lang="ja-JP" altLang="en-US" sz="6602" b="1">
                <a:solidFill>
                  <a:schemeClr val="tx2"/>
                </a:solidFill>
                <a:latin typeface="Lato" charset="0"/>
                <a:ea typeface="Lato" charset="0"/>
                <a:cs typeface="Lato" charset="0"/>
              </a:rPr>
              <a:t>情報の共有</a:t>
            </a:r>
            <a:endParaRPr lang="id-ID" sz="6602" b="1" dirty="0">
              <a:solidFill>
                <a:schemeClr val="tx2"/>
              </a:solidFill>
              <a:latin typeface="Lato" charset="0"/>
              <a:ea typeface="Lato" charset="0"/>
              <a:cs typeface="Lato" charset="0"/>
            </a:endParaRPr>
          </a:p>
        </p:txBody>
      </p:sp>
      <p:sp>
        <p:nvSpPr>
          <p:cNvPr id="26" name="Rectangle 25"/>
          <p:cNvSpPr/>
          <p:nvPr/>
        </p:nvSpPr>
        <p:spPr>
          <a:xfrm>
            <a:off x="8612014" y="2485260"/>
            <a:ext cx="1165082" cy="6859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8522" tIns="34263" rIns="68522" bIns="34263" rtlCol="0" anchor="ctr"/>
          <a:lstStyle/>
          <a:p>
            <a:pPr algn="ctr"/>
            <a:endParaRPr lang="en-US" sz="2701" dirty="0">
              <a:solidFill>
                <a:schemeClr val="accent2"/>
              </a:solidFill>
              <a:latin typeface="Lato Light" charset="0"/>
            </a:endParaRPr>
          </a:p>
        </p:txBody>
      </p:sp>
      <p:sp>
        <p:nvSpPr>
          <p:cNvPr id="27" name="Subtitle 2"/>
          <p:cNvSpPr txBox="1">
            <a:spLocks/>
          </p:cNvSpPr>
          <p:nvPr/>
        </p:nvSpPr>
        <p:spPr>
          <a:xfrm>
            <a:off x="8587537" y="1960206"/>
            <a:ext cx="1143832" cy="550372"/>
          </a:xfrm>
          <a:prstGeom prst="rect">
            <a:avLst/>
          </a:prstGeom>
        </p:spPr>
        <p:txBody>
          <a:bodyPr vert="horz" wrap="none" lIns="163160" tIns="81580" rIns="163160" bIns="8158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r>
              <a:rPr lang="en-US" altLang="ja-JP" sz="2326" dirty="0">
                <a:solidFill>
                  <a:schemeClr val="accent1"/>
                </a:solidFill>
                <a:latin typeface="Lato Light"/>
                <a:cs typeface="Lato Light"/>
              </a:rPr>
              <a:t>TEAM</a:t>
            </a:r>
            <a:endParaRPr lang="en-US" sz="2326" dirty="0">
              <a:solidFill>
                <a:schemeClr val="accent1"/>
              </a:solidFill>
              <a:latin typeface="Lato Light"/>
              <a:cs typeface="Lato Light"/>
            </a:endParaRPr>
          </a:p>
        </p:txBody>
      </p:sp>
      <p:sp>
        <p:nvSpPr>
          <p:cNvPr id="58" name="正方形/長方形 57">
            <a:extLst>
              <a:ext uri="{FF2B5EF4-FFF2-40B4-BE49-F238E27FC236}">
                <a16:creationId xmlns:a16="http://schemas.microsoft.com/office/drawing/2014/main" id="{44280173-F56A-9546-B81C-1FCB42224D25}"/>
              </a:ext>
            </a:extLst>
          </p:cNvPr>
          <p:cNvSpPr/>
          <p:nvPr/>
        </p:nvSpPr>
        <p:spPr>
          <a:xfrm>
            <a:off x="6040585" y="12676904"/>
            <a:ext cx="6650181" cy="872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 name="グループ化 6">
            <a:extLst>
              <a:ext uri="{FF2B5EF4-FFF2-40B4-BE49-F238E27FC236}">
                <a16:creationId xmlns:a16="http://schemas.microsoft.com/office/drawing/2014/main" id="{A294CED8-19C3-4A4B-993F-CBC6B354D1D6}"/>
              </a:ext>
            </a:extLst>
          </p:cNvPr>
          <p:cNvGrpSpPr/>
          <p:nvPr/>
        </p:nvGrpSpPr>
        <p:grpSpPr>
          <a:xfrm>
            <a:off x="2114551" y="4074949"/>
            <a:ext cx="14546186" cy="7537933"/>
            <a:chOff x="1247271" y="1051417"/>
            <a:chExt cx="9697457" cy="5025288"/>
          </a:xfrm>
        </p:grpSpPr>
        <p:pic>
          <p:nvPicPr>
            <p:cNvPr id="8" name="Picture 2">
              <a:extLst>
                <a:ext uri="{FF2B5EF4-FFF2-40B4-BE49-F238E27FC236}">
                  <a16:creationId xmlns:a16="http://schemas.microsoft.com/office/drawing/2014/main" id="{B0EE0490-6B06-9347-9AAD-4C86E66B319A}"/>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247271" y="1051417"/>
              <a:ext cx="9697457" cy="5025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正方形/長方形 8">
              <a:extLst>
                <a:ext uri="{FF2B5EF4-FFF2-40B4-BE49-F238E27FC236}">
                  <a16:creationId xmlns:a16="http://schemas.microsoft.com/office/drawing/2014/main" id="{E9D84CFF-D80C-4741-84B4-F47C9FE76E96}"/>
                </a:ext>
              </a:extLst>
            </p:cNvPr>
            <p:cNvSpPr/>
            <p:nvPr/>
          </p:nvSpPr>
          <p:spPr>
            <a:xfrm>
              <a:off x="1308857" y="5044211"/>
              <a:ext cx="1791531" cy="648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5400">
                <a:solidFill>
                  <a:prstClr val="white"/>
                </a:solidFill>
                <a:latin typeface="Calibri"/>
                <a:ea typeface="ＭＳ Ｐゴシック" panose="020B0600070205080204" pitchFamily="50" charset="-128"/>
              </a:endParaRPr>
            </a:p>
          </p:txBody>
        </p:sp>
      </p:grpSp>
    </p:spTree>
    <p:extLst>
      <p:ext uri="{BB962C8B-B14F-4D97-AF65-F5344CB8AC3E}">
        <p14:creationId xmlns:p14="http://schemas.microsoft.com/office/powerpoint/2010/main" val="323782733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7375568" y="808532"/>
            <a:ext cx="3536874" cy="1085238"/>
          </a:xfrm>
          <a:prstGeom prst="rect">
            <a:avLst/>
          </a:prstGeom>
          <a:noFill/>
        </p:spPr>
        <p:txBody>
          <a:bodyPr wrap="none" lIns="68584" tIns="34292" rIns="68584" bIns="34292" rtlCol="0">
            <a:spAutoFit/>
          </a:bodyPr>
          <a:lstStyle/>
          <a:p>
            <a:pPr algn="ctr"/>
            <a:r>
              <a:rPr lang="ja-JP" altLang="en-US" sz="6602" b="1">
                <a:solidFill>
                  <a:schemeClr val="tx2"/>
                </a:solidFill>
                <a:latin typeface="Lato" charset="0"/>
                <a:ea typeface="Lato" charset="0"/>
                <a:cs typeface="Lato" charset="0"/>
              </a:rPr>
              <a:t>連携する</a:t>
            </a:r>
            <a:endParaRPr lang="id-ID" sz="6602" b="1" dirty="0">
              <a:solidFill>
                <a:schemeClr val="tx2"/>
              </a:solidFill>
              <a:latin typeface="Lato" charset="0"/>
              <a:ea typeface="Lato" charset="0"/>
              <a:cs typeface="Lato" charset="0"/>
            </a:endParaRPr>
          </a:p>
        </p:txBody>
      </p:sp>
      <p:sp>
        <p:nvSpPr>
          <p:cNvPr id="26" name="Rectangle 25"/>
          <p:cNvSpPr/>
          <p:nvPr/>
        </p:nvSpPr>
        <p:spPr>
          <a:xfrm>
            <a:off x="8647323" y="2401160"/>
            <a:ext cx="1165082" cy="6859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8522" tIns="34263" rIns="68522" bIns="34263" rtlCol="0" anchor="ctr"/>
          <a:lstStyle/>
          <a:p>
            <a:pPr algn="ctr"/>
            <a:endParaRPr lang="en-US" sz="2701" dirty="0">
              <a:solidFill>
                <a:schemeClr val="accent2"/>
              </a:solidFill>
              <a:latin typeface="Lato Light" charset="0"/>
            </a:endParaRPr>
          </a:p>
        </p:txBody>
      </p:sp>
      <p:sp>
        <p:nvSpPr>
          <p:cNvPr id="27" name="Subtitle 2"/>
          <p:cNvSpPr txBox="1">
            <a:spLocks/>
          </p:cNvSpPr>
          <p:nvPr/>
        </p:nvSpPr>
        <p:spPr>
          <a:xfrm>
            <a:off x="7576247" y="1896548"/>
            <a:ext cx="3161757" cy="550372"/>
          </a:xfrm>
          <a:prstGeom prst="rect">
            <a:avLst/>
          </a:prstGeom>
        </p:spPr>
        <p:txBody>
          <a:bodyPr vert="horz" wrap="none" lIns="163160" tIns="81580" rIns="163160" bIns="8158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r>
              <a:rPr lang="en-US" sz="2326" dirty="0">
                <a:solidFill>
                  <a:schemeClr val="accent1"/>
                </a:solidFill>
                <a:latin typeface="Lato Light"/>
                <a:cs typeface="Lato Light"/>
              </a:rPr>
              <a:t>CONNECTING DOTS</a:t>
            </a:r>
          </a:p>
        </p:txBody>
      </p:sp>
      <p:sp>
        <p:nvSpPr>
          <p:cNvPr id="89" name="正方形/長方形 88">
            <a:extLst>
              <a:ext uri="{FF2B5EF4-FFF2-40B4-BE49-F238E27FC236}">
                <a16:creationId xmlns:a16="http://schemas.microsoft.com/office/drawing/2014/main" id="{99F8299B-2CFE-AB45-A23C-75012B3C289B}"/>
              </a:ext>
            </a:extLst>
          </p:cNvPr>
          <p:cNvSpPr/>
          <p:nvPr/>
        </p:nvSpPr>
        <p:spPr>
          <a:xfrm>
            <a:off x="5985164" y="12489366"/>
            <a:ext cx="6526504" cy="780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a:extLst>
              <a:ext uri="{FF2B5EF4-FFF2-40B4-BE49-F238E27FC236}">
                <a16:creationId xmlns:a16="http://schemas.microsoft.com/office/drawing/2014/main" id="{D1879854-529C-BB41-BCC3-A3572D266110}"/>
              </a:ext>
            </a:extLst>
          </p:cNvPr>
          <p:cNvPicPr>
            <a:picLocks noChangeAspect="1"/>
          </p:cNvPicPr>
          <p:nvPr/>
        </p:nvPicPr>
        <p:blipFill>
          <a:blip r:embed="rId2" cstate="email">
            <a:extLst>
              <a:ext uri="{28A0092B-C50C-407E-A947-70E740481C1C}">
                <a14:useLocalDpi xmlns:a14="http://schemas.microsoft.com/office/drawing/2010/main" val="0"/>
              </a:ext>
            </a:extLst>
          </a:blip>
          <a:srcRect/>
          <a:stretch/>
        </p:blipFill>
        <p:spPr>
          <a:xfrm>
            <a:off x="2370990" y="2547888"/>
            <a:ext cx="6276332" cy="3530437"/>
          </a:xfrm>
          <a:prstGeom prst="rect">
            <a:avLst/>
          </a:prstGeom>
        </p:spPr>
      </p:pic>
      <p:pic>
        <p:nvPicPr>
          <p:cNvPr id="6" name="図 5">
            <a:extLst>
              <a:ext uri="{FF2B5EF4-FFF2-40B4-BE49-F238E27FC236}">
                <a16:creationId xmlns:a16="http://schemas.microsoft.com/office/drawing/2014/main" id="{3AE84EED-3D38-EB49-83DF-1C44E212FE72}"/>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2370992" y="6130945"/>
            <a:ext cx="6276330" cy="3530436"/>
          </a:xfrm>
          <a:prstGeom prst="rect">
            <a:avLst/>
          </a:prstGeom>
        </p:spPr>
      </p:pic>
      <p:pic>
        <p:nvPicPr>
          <p:cNvPr id="8" name="図 7">
            <a:extLst>
              <a:ext uri="{FF2B5EF4-FFF2-40B4-BE49-F238E27FC236}">
                <a16:creationId xmlns:a16="http://schemas.microsoft.com/office/drawing/2014/main" id="{30232719-32DD-FD4F-8188-1929AD9B0646}"/>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p:blipFill>
        <p:spPr>
          <a:xfrm>
            <a:off x="2370991" y="9739514"/>
            <a:ext cx="6276332" cy="3530436"/>
          </a:xfrm>
          <a:prstGeom prst="rect">
            <a:avLst/>
          </a:prstGeom>
        </p:spPr>
      </p:pic>
      <p:pic>
        <p:nvPicPr>
          <p:cNvPr id="10" name="図 9">
            <a:extLst>
              <a:ext uri="{FF2B5EF4-FFF2-40B4-BE49-F238E27FC236}">
                <a16:creationId xmlns:a16="http://schemas.microsoft.com/office/drawing/2014/main" id="{8F7E43EA-C27C-C24C-9422-A961F663EA2D}"/>
              </a:ext>
            </a:extLst>
          </p:cNvPr>
          <p:cNvPicPr>
            <a:picLocks noChangeAspect="1"/>
          </p:cNvPicPr>
          <p:nvPr/>
        </p:nvPicPr>
        <p:blipFill>
          <a:blip r:embed="rId5" cstate="email">
            <a:extLst>
              <a:ext uri="{28A0092B-C50C-407E-A947-70E740481C1C}">
                <a14:useLocalDpi xmlns:a14="http://schemas.microsoft.com/office/drawing/2010/main" val="0"/>
              </a:ext>
            </a:extLst>
          </a:blip>
          <a:srcRect/>
          <a:stretch/>
        </p:blipFill>
        <p:spPr>
          <a:xfrm>
            <a:off x="9640679" y="2535132"/>
            <a:ext cx="6276330" cy="3530436"/>
          </a:xfrm>
          <a:prstGeom prst="rect">
            <a:avLst/>
          </a:prstGeom>
        </p:spPr>
      </p:pic>
      <p:pic>
        <p:nvPicPr>
          <p:cNvPr id="12" name="図 11">
            <a:extLst>
              <a:ext uri="{FF2B5EF4-FFF2-40B4-BE49-F238E27FC236}">
                <a16:creationId xmlns:a16="http://schemas.microsoft.com/office/drawing/2014/main" id="{89B6F9F7-E12D-E744-B3E2-3840F085A8E2}"/>
              </a:ext>
            </a:extLst>
          </p:cNvPr>
          <p:cNvPicPr>
            <a:picLocks noChangeAspect="1"/>
          </p:cNvPicPr>
          <p:nvPr/>
        </p:nvPicPr>
        <p:blipFill>
          <a:blip r:embed="rId6" cstate="email">
            <a:extLst>
              <a:ext uri="{28A0092B-C50C-407E-A947-70E740481C1C}">
                <a14:useLocalDpi xmlns:a14="http://schemas.microsoft.com/office/drawing/2010/main" val="0"/>
              </a:ext>
            </a:extLst>
          </a:blip>
          <a:srcRect/>
          <a:stretch/>
        </p:blipFill>
        <p:spPr>
          <a:xfrm>
            <a:off x="9640679" y="6130944"/>
            <a:ext cx="6276331" cy="3530436"/>
          </a:xfrm>
          <a:prstGeom prst="rect">
            <a:avLst/>
          </a:prstGeom>
        </p:spPr>
      </p:pic>
      <p:pic>
        <p:nvPicPr>
          <p:cNvPr id="14" name="図 13">
            <a:extLst>
              <a:ext uri="{FF2B5EF4-FFF2-40B4-BE49-F238E27FC236}">
                <a16:creationId xmlns:a16="http://schemas.microsoft.com/office/drawing/2014/main" id="{F8B72953-7A49-D94A-BA53-8518ECDD5A2F}"/>
              </a:ext>
            </a:extLst>
          </p:cNvPr>
          <p:cNvPicPr>
            <a:picLocks noChangeAspect="1"/>
          </p:cNvPicPr>
          <p:nvPr/>
        </p:nvPicPr>
        <p:blipFill>
          <a:blip r:embed="rId7" cstate="email">
            <a:extLst>
              <a:ext uri="{28A0092B-C50C-407E-A947-70E740481C1C}">
                <a14:useLocalDpi xmlns:a14="http://schemas.microsoft.com/office/drawing/2010/main" val="0"/>
              </a:ext>
            </a:extLst>
          </a:blip>
          <a:srcRect/>
          <a:stretch/>
        </p:blipFill>
        <p:spPr>
          <a:xfrm>
            <a:off x="9729278" y="9776593"/>
            <a:ext cx="6187731" cy="3480598"/>
          </a:xfrm>
          <a:prstGeom prst="rect">
            <a:avLst/>
          </a:prstGeom>
        </p:spPr>
      </p:pic>
    </p:spTree>
    <p:extLst>
      <p:ext uri="{BB962C8B-B14F-4D97-AF65-F5344CB8AC3E}">
        <p14:creationId xmlns:p14="http://schemas.microsoft.com/office/powerpoint/2010/main" val="90242500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5799023" y="808532"/>
            <a:ext cx="6689981" cy="1085238"/>
          </a:xfrm>
          <a:prstGeom prst="rect">
            <a:avLst/>
          </a:prstGeom>
          <a:noFill/>
        </p:spPr>
        <p:txBody>
          <a:bodyPr wrap="none" lIns="68584" tIns="34292" rIns="68584" bIns="34292" rtlCol="0">
            <a:spAutoFit/>
          </a:bodyPr>
          <a:lstStyle/>
          <a:p>
            <a:pPr algn="ctr"/>
            <a:r>
              <a:rPr lang="en-US" sz="6602" b="1" dirty="0" err="1">
                <a:solidFill>
                  <a:schemeClr val="tx2"/>
                </a:solidFill>
                <a:latin typeface="Lato" charset="0"/>
                <a:ea typeface="Lato" charset="0"/>
                <a:cs typeface="Lato" charset="0"/>
              </a:rPr>
              <a:t>DIYロボティクス</a:t>
            </a:r>
            <a:endParaRPr lang="id-ID" sz="6602" b="1" dirty="0">
              <a:solidFill>
                <a:schemeClr val="tx2"/>
              </a:solidFill>
              <a:latin typeface="Lato" charset="0"/>
              <a:ea typeface="Lato" charset="0"/>
              <a:cs typeface="Lato" charset="0"/>
            </a:endParaRPr>
          </a:p>
        </p:txBody>
      </p:sp>
      <p:sp>
        <p:nvSpPr>
          <p:cNvPr id="26" name="Rectangle 25"/>
          <p:cNvSpPr/>
          <p:nvPr/>
        </p:nvSpPr>
        <p:spPr>
          <a:xfrm>
            <a:off x="8612014" y="2485260"/>
            <a:ext cx="1165082" cy="6859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8522" tIns="34263" rIns="68522" bIns="34263" rtlCol="0" anchor="ctr"/>
          <a:lstStyle/>
          <a:p>
            <a:pPr algn="ctr"/>
            <a:endParaRPr lang="en-US" sz="2701" dirty="0">
              <a:solidFill>
                <a:schemeClr val="accent2"/>
              </a:solidFill>
              <a:latin typeface="Lato Light" charset="0"/>
            </a:endParaRPr>
          </a:p>
        </p:txBody>
      </p:sp>
      <p:sp>
        <p:nvSpPr>
          <p:cNvPr id="27" name="Subtitle 2"/>
          <p:cNvSpPr txBox="1">
            <a:spLocks/>
          </p:cNvSpPr>
          <p:nvPr/>
        </p:nvSpPr>
        <p:spPr>
          <a:xfrm>
            <a:off x="8747035" y="1960206"/>
            <a:ext cx="824835" cy="550372"/>
          </a:xfrm>
          <a:prstGeom prst="rect">
            <a:avLst/>
          </a:prstGeom>
        </p:spPr>
        <p:txBody>
          <a:bodyPr vert="horz" wrap="none" lIns="163160" tIns="81580" rIns="163160" bIns="8158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r>
              <a:rPr lang="en-US" altLang="ja-JP" sz="2326" dirty="0">
                <a:solidFill>
                  <a:schemeClr val="accent1"/>
                </a:solidFill>
                <a:latin typeface="Lato Light"/>
                <a:cs typeface="Lato Light"/>
              </a:rPr>
              <a:t>DIY</a:t>
            </a:r>
            <a:endParaRPr lang="en-US" sz="2326" dirty="0">
              <a:solidFill>
                <a:schemeClr val="accent1"/>
              </a:solidFill>
              <a:latin typeface="Lato Light"/>
              <a:cs typeface="Lato Light"/>
            </a:endParaRPr>
          </a:p>
        </p:txBody>
      </p:sp>
      <p:sp>
        <p:nvSpPr>
          <p:cNvPr id="58" name="正方形/長方形 57">
            <a:extLst>
              <a:ext uri="{FF2B5EF4-FFF2-40B4-BE49-F238E27FC236}">
                <a16:creationId xmlns:a16="http://schemas.microsoft.com/office/drawing/2014/main" id="{44280173-F56A-9546-B81C-1FCB42224D25}"/>
              </a:ext>
            </a:extLst>
          </p:cNvPr>
          <p:cNvSpPr/>
          <p:nvPr/>
        </p:nvSpPr>
        <p:spPr>
          <a:xfrm>
            <a:off x="6040585" y="12676904"/>
            <a:ext cx="6650181" cy="872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E6732319-BA85-D343-8907-7AB16196228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10800000">
            <a:off x="2258923" y="2762527"/>
            <a:ext cx="13801060" cy="10350795"/>
          </a:xfrm>
          <a:prstGeom prst="rect">
            <a:avLst/>
          </a:prstGeom>
        </p:spPr>
      </p:pic>
    </p:spTree>
    <p:extLst>
      <p:ext uri="{BB962C8B-B14F-4D97-AF65-F5344CB8AC3E}">
        <p14:creationId xmlns:p14="http://schemas.microsoft.com/office/powerpoint/2010/main" val="353080983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5799019" y="808532"/>
            <a:ext cx="6689981" cy="1085238"/>
          </a:xfrm>
          <a:prstGeom prst="rect">
            <a:avLst/>
          </a:prstGeom>
          <a:noFill/>
        </p:spPr>
        <p:txBody>
          <a:bodyPr wrap="none" lIns="68584" tIns="34292" rIns="68584" bIns="34292" rtlCol="0">
            <a:spAutoFit/>
          </a:bodyPr>
          <a:lstStyle/>
          <a:p>
            <a:pPr algn="ctr"/>
            <a:r>
              <a:rPr lang="en-US" altLang="ja-JP" sz="6602" b="1" dirty="0" err="1">
                <a:solidFill>
                  <a:schemeClr val="tx2"/>
                </a:solidFill>
                <a:latin typeface="Lato" charset="0"/>
                <a:ea typeface="Lato" charset="0"/>
                <a:cs typeface="Lato" charset="0"/>
              </a:rPr>
              <a:t>DIYロボティクス</a:t>
            </a:r>
            <a:endParaRPr lang="id-ID" altLang="ja-JP" sz="6602" b="1" dirty="0">
              <a:solidFill>
                <a:schemeClr val="tx2"/>
              </a:solidFill>
              <a:latin typeface="Lato" charset="0"/>
              <a:ea typeface="Lato" charset="0"/>
              <a:cs typeface="Lato" charset="0"/>
            </a:endParaRPr>
          </a:p>
        </p:txBody>
      </p:sp>
      <p:sp>
        <p:nvSpPr>
          <p:cNvPr id="26" name="Rectangle 25"/>
          <p:cNvSpPr/>
          <p:nvPr/>
        </p:nvSpPr>
        <p:spPr>
          <a:xfrm>
            <a:off x="8612014" y="2485260"/>
            <a:ext cx="1165082" cy="6859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8522" tIns="34263" rIns="68522" bIns="34263" rtlCol="0" anchor="ctr"/>
          <a:lstStyle/>
          <a:p>
            <a:pPr algn="ctr"/>
            <a:endParaRPr lang="en-US" sz="2701" dirty="0">
              <a:solidFill>
                <a:schemeClr val="accent2"/>
              </a:solidFill>
              <a:latin typeface="Lato Light" charset="0"/>
            </a:endParaRPr>
          </a:p>
        </p:txBody>
      </p:sp>
      <p:sp>
        <p:nvSpPr>
          <p:cNvPr id="27" name="Subtitle 2"/>
          <p:cNvSpPr txBox="1">
            <a:spLocks/>
          </p:cNvSpPr>
          <p:nvPr/>
        </p:nvSpPr>
        <p:spPr>
          <a:xfrm>
            <a:off x="8747035" y="1960206"/>
            <a:ext cx="824835" cy="550372"/>
          </a:xfrm>
          <a:prstGeom prst="rect">
            <a:avLst/>
          </a:prstGeom>
        </p:spPr>
        <p:txBody>
          <a:bodyPr vert="horz" wrap="none" lIns="163160" tIns="81580" rIns="163160" bIns="8158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r>
              <a:rPr lang="en-US" altLang="ja-JP" sz="2326" dirty="0">
                <a:solidFill>
                  <a:schemeClr val="accent1"/>
                </a:solidFill>
                <a:latin typeface="Lato Light"/>
                <a:cs typeface="Lato Light"/>
              </a:rPr>
              <a:t>DIY</a:t>
            </a:r>
            <a:endParaRPr lang="en-US" sz="2326" dirty="0">
              <a:solidFill>
                <a:schemeClr val="accent1"/>
              </a:solidFill>
              <a:latin typeface="Lato Light"/>
              <a:cs typeface="Lato Light"/>
            </a:endParaRPr>
          </a:p>
        </p:txBody>
      </p:sp>
      <p:sp>
        <p:nvSpPr>
          <p:cNvPr id="58" name="正方形/長方形 57">
            <a:extLst>
              <a:ext uri="{FF2B5EF4-FFF2-40B4-BE49-F238E27FC236}">
                <a16:creationId xmlns:a16="http://schemas.microsoft.com/office/drawing/2014/main" id="{44280173-F56A-9546-B81C-1FCB42224D25}"/>
              </a:ext>
            </a:extLst>
          </p:cNvPr>
          <p:cNvSpPr/>
          <p:nvPr/>
        </p:nvSpPr>
        <p:spPr>
          <a:xfrm>
            <a:off x="6040585" y="12676904"/>
            <a:ext cx="6650181" cy="872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a:extLst>
              <a:ext uri="{FF2B5EF4-FFF2-40B4-BE49-F238E27FC236}">
                <a16:creationId xmlns:a16="http://schemas.microsoft.com/office/drawing/2014/main" id="{E1B9D391-08FA-9740-A9C1-2256A3D6378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10800000">
            <a:off x="2275367" y="2810373"/>
            <a:ext cx="13737265" cy="10302949"/>
          </a:xfrm>
          <a:prstGeom prst="rect">
            <a:avLst/>
          </a:prstGeom>
        </p:spPr>
      </p:pic>
    </p:spTree>
    <p:extLst>
      <p:ext uri="{BB962C8B-B14F-4D97-AF65-F5344CB8AC3E}">
        <p14:creationId xmlns:p14="http://schemas.microsoft.com/office/powerpoint/2010/main" val="5248456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5799019" y="808532"/>
            <a:ext cx="6689981" cy="1085238"/>
          </a:xfrm>
          <a:prstGeom prst="rect">
            <a:avLst/>
          </a:prstGeom>
          <a:noFill/>
        </p:spPr>
        <p:txBody>
          <a:bodyPr wrap="none" lIns="68584" tIns="34292" rIns="68584" bIns="34292" rtlCol="0">
            <a:spAutoFit/>
          </a:bodyPr>
          <a:lstStyle/>
          <a:p>
            <a:pPr algn="ctr"/>
            <a:r>
              <a:rPr lang="en-US" altLang="ja-JP" sz="6602" b="1" dirty="0" err="1">
                <a:solidFill>
                  <a:schemeClr val="tx2"/>
                </a:solidFill>
                <a:latin typeface="Lato" charset="0"/>
                <a:ea typeface="Lato" charset="0"/>
                <a:cs typeface="Lato" charset="0"/>
              </a:rPr>
              <a:t>DIYロボティクス</a:t>
            </a:r>
            <a:endParaRPr lang="id-ID" altLang="ja-JP" sz="6602" b="1" dirty="0">
              <a:solidFill>
                <a:schemeClr val="tx2"/>
              </a:solidFill>
              <a:latin typeface="Lato" charset="0"/>
              <a:ea typeface="Lato" charset="0"/>
              <a:cs typeface="Lato" charset="0"/>
            </a:endParaRPr>
          </a:p>
        </p:txBody>
      </p:sp>
      <p:sp>
        <p:nvSpPr>
          <p:cNvPr id="26" name="Rectangle 25"/>
          <p:cNvSpPr/>
          <p:nvPr/>
        </p:nvSpPr>
        <p:spPr>
          <a:xfrm>
            <a:off x="8612014" y="2485260"/>
            <a:ext cx="1165082" cy="6859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8522" tIns="34263" rIns="68522" bIns="34263" rtlCol="0" anchor="ctr"/>
          <a:lstStyle/>
          <a:p>
            <a:pPr algn="ctr"/>
            <a:endParaRPr lang="en-US" sz="2701" dirty="0">
              <a:solidFill>
                <a:schemeClr val="accent2"/>
              </a:solidFill>
              <a:latin typeface="Lato Light" charset="0"/>
            </a:endParaRPr>
          </a:p>
        </p:txBody>
      </p:sp>
      <p:sp>
        <p:nvSpPr>
          <p:cNvPr id="27" name="Subtitle 2"/>
          <p:cNvSpPr txBox="1">
            <a:spLocks/>
          </p:cNvSpPr>
          <p:nvPr/>
        </p:nvSpPr>
        <p:spPr>
          <a:xfrm>
            <a:off x="8747035" y="1960206"/>
            <a:ext cx="824835" cy="550372"/>
          </a:xfrm>
          <a:prstGeom prst="rect">
            <a:avLst/>
          </a:prstGeom>
        </p:spPr>
        <p:txBody>
          <a:bodyPr vert="horz" wrap="none" lIns="163160" tIns="81580" rIns="163160" bIns="8158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r>
              <a:rPr lang="en-US" altLang="ja-JP" sz="2326" dirty="0">
                <a:solidFill>
                  <a:schemeClr val="accent1"/>
                </a:solidFill>
                <a:latin typeface="Lato Light"/>
                <a:cs typeface="Lato Light"/>
              </a:rPr>
              <a:t>DIY</a:t>
            </a:r>
            <a:endParaRPr lang="en-US" sz="2326" dirty="0">
              <a:solidFill>
                <a:schemeClr val="accent1"/>
              </a:solidFill>
              <a:latin typeface="Lato Light"/>
              <a:cs typeface="Lato Light"/>
            </a:endParaRPr>
          </a:p>
        </p:txBody>
      </p:sp>
      <p:sp>
        <p:nvSpPr>
          <p:cNvPr id="58" name="正方形/長方形 57">
            <a:extLst>
              <a:ext uri="{FF2B5EF4-FFF2-40B4-BE49-F238E27FC236}">
                <a16:creationId xmlns:a16="http://schemas.microsoft.com/office/drawing/2014/main" id="{44280173-F56A-9546-B81C-1FCB42224D25}"/>
              </a:ext>
            </a:extLst>
          </p:cNvPr>
          <p:cNvSpPr/>
          <p:nvPr/>
        </p:nvSpPr>
        <p:spPr>
          <a:xfrm>
            <a:off x="6040585" y="12676904"/>
            <a:ext cx="6650181" cy="872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06E88F7C-FD36-A048-8C8A-C7378DC7F83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31438" y="3592402"/>
            <a:ext cx="16425124" cy="7635116"/>
          </a:xfrm>
          <a:prstGeom prst="rect">
            <a:avLst/>
          </a:prstGeom>
        </p:spPr>
      </p:pic>
    </p:spTree>
    <p:extLst>
      <p:ext uri="{BB962C8B-B14F-4D97-AF65-F5344CB8AC3E}">
        <p14:creationId xmlns:p14="http://schemas.microsoft.com/office/powerpoint/2010/main" val="344947245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5799019" y="808532"/>
            <a:ext cx="6689981" cy="1085238"/>
          </a:xfrm>
          <a:prstGeom prst="rect">
            <a:avLst/>
          </a:prstGeom>
          <a:noFill/>
        </p:spPr>
        <p:txBody>
          <a:bodyPr wrap="none" lIns="68584" tIns="34292" rIns="68584" bIns="34292" rtlCol="0">
            <a:spAutoFit/>
          </a:bodyPr>
          <a:lstStyle/>
          <a:p>
            <a:pPr algn="ctr"/>
            <a:r>
              <a:rPr lang="en-US" altLang="ja-JP" sz="6602" b="1" dirty="0" err="1">
                <a:solidFill>
                  <a:schemeClr val="tx2"/>
                </a:solidFill>
                <a:latin typeface="Lato" charset="0"/>
                <a:ea typeface="Lato" charset="0"/>
                <a:cs typeface="Lato" charset="0"/>
              </a:rPr>
              <a:t>DIYロボティクス</a:t>
            </a:r>
            <a:endParaRPr lang="id-ID" altLang="ja-JP" sz="6602" b="1" dirty="0">
              <a:solidFill>
                <a:schemeClr val="tx2"/>
              </a:solidFill>
              <a:latin typeface="Lato" charset="0"/>
              <a:ea typeface="Lato" charset="0"/>
              <a:cs typeface="Lato" charset="0"/>
            </a:endParaRPr>
          </a:p>
        </p:txBody>
      </p:sp>
      <p:sp>
        <p:nvSpPr>
          <p:cNvPr id="26" name="Rectangle 25"/>
          <p:cNvSpPr/>
          <p:nvPr/>
        </p:nvSpPr>
        <p:spPr>
          <a:xfrm>
            <a:off x="8612014" y="2485260"/>
            <a:ext cx="1165082" cy="6859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8522" tIns="34263" rIns="68522" bIns="34263" rtlCol="0" anchor="ctr"/>
          <a:lstStyle/>
          <a:p>
            <a:pPr algn="ctr"/>
            <a:endParaRPr lang="en-US" sz="2701" dirty="0">
              <a:solidFill>
                <a:schemeClr val="accent2"/>
              </a:solidFill>
              <a:latin typeface="Lato Light" charset="0"/>
            </a:endParaRPr>
          </a:p>
        </p:txBody>
      </p:sp>
      <p:sp>
        <p:nvSpPr>
          <p:cNvPr id="27" name="Subtitle 2"/>
          <p:cNvSpPr txBox="1">
            <a:spLocks/>
          </p:cNvSpPr>
          <p:nvPr/>
        </p:nvSpPr>
        <p:spPr>
          <a:xfrm>
            <a:off x="8747035" y="1960206"/>
            <a:ext cx="824835" cy="550372"/>
          </a:xfrm>
          <a:prstGeom prst="rect">
            <a:avLst/>
          </a:prstGeom>
        </p:spPr>
        <p:txBody>
          <a:bodyPr vert="horz" wrap="none" lIns="163160" tIns="81580" rIns="163160" bIns="8158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r>
              <a:rPr lang="en-US" altLang="ja-JP" sz="2326" dirty="0">
                <a:solidFill>
                  <a:schemeClr val="accent1"/>
                </a:solidFill>
                <a:latin typeface="Lato Light"/>
                <a:cs typeface="Lato Light"/>
              </a:rPr>
              <a:t>DIY</a:t>
            </a:r>
            <a:endParaRPr lang="en-US" sz="2326" dirty="0">
              <a:solidFill>
                <a:schemeClr val="accent1"/>
              </a:solidFill>
              <a:latin typeface="Lato Light"/>
              <a:cs typeface="Lato Light"/>
            </a:endParaRPr>
          </a:p>
        </p:txBody>
      </p:sp>
      <p:sp>
        <p:nvSpPr>
          <p:cNvPr id="58" name="正方形/長方形 57">
            <a:extLst>
              <a:ext uri="{FF2B5EF4-FFF2-40B4-BE49-F238E27FC236}">
                <a16:creationId xmlns:a16="http://schemas.microsoft.com/office/drawing/2014/main" id="{44280173-F56A-9546-B81C-1FCB42224D25}"/>
              </a:ext>
            </a:extLst>
          </p:cNvPr>
          <p:cNvSpPr/>
          <p:nvPr/>
        </p:nvSpPr>
        <p:spPr>
          <a:xfrm>
            <a:off x="6040585" y="12676904"/>
            <a:ext cx="6650181" cy="872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E7567550-1EB3-EF4B-995D-A2819626BA6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67185" y="3145346"/>
            <a:ext cx="16996979" cy="9146618"/>
          </a:xfrm>
          <a:prstGeom prst="rect">
            <a:avLst/>
          </a:prstGeom>
        </p:spPr>
      </p:pic>
    </p:spTree>
    <p:extLst>
      <p:ext uri="{BB962C8B-B14F-4D97-AF65-F5344CB8AC3E}">
        <p14:creationId xmlns:p14="http://schemas.microsoft.com/office/powerpoint/2010/main" val="140857194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5799019" y="808532"/>
            <a:ext cx="6689981" cy="1085238"/>
          </a:xfrm>
          <a:prstGeom prst="rect">
            <a:avLst/>
          </a:prstGeom>
          <a:noFill/>
        </p:spPr>
        <p:txBody>
          <a:bodyPr wrap="none" lIns="68584" tIns="34292" rIns="68584" bIns="34292" rtlCol="0">
            <a:spAutoFit/>
          </a:bodyPr>
          <a:lstStyle/>
          <a:p>
            <a:pPr algn="ctr"/>
            <a:r>
              <a:rPr lang="en-US" altLang="ja-JP" sz="6602" b="1" dirty="0" err="1">
                <a:solidFill>
                  <a:schemeClr val="tx2"/>
                </a:solidFill>
                <a:latin typeface="Lato" charset="0"/>
                <a:ea typeface="Lato" charset="0"/>
                <a:cs typeface="Lato" charset="0"/>
              </a:rPr>
              <a:t>DIYロボティクス</a:t>
            </a:r>
            <a:endParaRPr lang="id-ID" altLang="ja-JP" sz="6602" b="1" dirty="0">
              <a:solidFill>
                <a:schemeClr val="tx2"/>
              </a:solidFill>
              <a:latin typeface="Lato" charset="0"/>
              <a:ea typeface="Lato" charset="0"/>
              <a:cs typeface="Lato" charset="0"/>
            </a:endParaRPr>
          </a:p>
        </p:txBody>
      </p:sp>
      <p:sp>
        <p:nvSpPr>
          <p:cNvPr id="26" name="Rectangle 25"/>
          <p:cNvSpPr/>
          <p:nvPr/>
        </p:nvSpPr>
        <p:spPr>
          <a:xfrm>
            <a:off x="8612014" y="2485260"/>
            <a:ext cx="1165082" cy="6859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8522" tIns="34263" rIns="68522" bIns="34263" rtlCol="0" anchor="ctr"/>
          <a:lstStyle/>
          <a:p>
            <a:pPr algn="ctr"/>
            <a:endParaRPr lang="en-US" sz="2701" dirty="0">
              <a:solidFill>
                <a:schemeClr val="accent2"/>
              </a:solidFill>
              <a:latin typeface="Lato Light" charset="0"/>
            </a:endParaRPr>
          </a:p>
        </p:txBody>
      </p:sp>
      <p:sp>
        <p:nvSpPr>
          <p:cNvPr id="27" name="Subtitle 2"/>
          <p:cNvSpPr txBox="1">
            <a:spLocks/>
          </p:cNvSpPr>
          <p:nvPr/>
        </p:nvSpPr>
        <p:spPr>
          <a:xfrm>
            <a:off x="8747035" y="1960206"/>
            <a:ext cx="824835" cy="550372"/>
          </a:xfrm>
          <a:prstGeom prst="rect">
            <a:avLst/>
          </a:prstGeom>
        </p:spPr>
        <p:txBody>
          <a:bodyPr vert="horz" wrap="none" lIns="163160" tIns="81580" rIns="163160" bIns="8158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r>
              <a:rPr lang="en-US" altLang="ja-JP" sz="2326" dirty="0">
                <a:solidFill>
                  <a:schemeClr val="accent1"/>
                </a:solidFill>
                <a:latin typeface="Lato Light"/>
                <a:cs typeface="Lato Light"/>
              </a:rPr>
              <a:t>DIY</a:t>
            </a:r>
            <a:endParaRPr lang="en-US" sz="2326" dirty="0">
              <a:solidFill>
                <a:schemeClr val="accent1"/>
              </a:solidFill>
              <a:latin typeface="Lato Light"/>
              <a:cs typeface="Lato Light"/>
            </a:endParaRPr>
          </a:p>
        </p:txBody>
      </p:sp>
      <p:sp>
        <p:nvSpPr>
          <p:cNvPr id="58" name="正方形/長方形 57">
            <a:extLst>
              <a:ext uri="{FF2B5EF4-FFF2-40B4-BE49-F238E27FC236}">
                <a16:creationId xmlns:a16="http://schemas.microsoft.com/office/drawing/2014/main" id="{44280173-F56A-9546-B81C-1FCB42224D25}"/>
              </a:ext>
            </a:extLst>
          </p:cNvPr>
          <p:cNvSpPr/>
          <p:nvPr/>
        </p:nvSpPr>
        <p:spPr>
          <a:xfrm>
            <a:off x="6040585" y="12676904"/>
            <a:ext cx="6650181" cy="872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C680A820-AD90-0548-944F-DC675E0A134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58949" y="2868621"/>
            <a:ext cx="15970102" cy="9494724"/>
          </a:xfrm>
          <a:prstGeom prst="rect">
            <a:avLst/>
          </a:prstGeom>
        </p:spPr>
      </p:pic>
    </p:spTree>
    <p:extLst>
      <p:ext uri="{BB962C8B-B14F-4D97-AF65-F5344CB8AC3E}">
        <p14:creationId xmlns:p14="http://schemas.microsoft.com/office/powerpoint/2010/main" val="224908943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5799019" y="808532"/>
            <a:ext cx="6689981" cy="1085238"/>
          </a:xfrm>
          <a:prstGeom prst="rect">
            <a:avLst/>
          </a:prstGeom>
          <a:noFill/>
        </p:spPr>
        <p:txBody>
          <a:bodyPr wrap="none" lIns="68584" tIns="34292" rIns="68584" bIns="34292" rtlCol="0">
            <a:spAutoFit/>
          </a:bodyPr>
          <a:lstStyle/>
          <a:p>
            <a:pPr algn="ctr"/>
            <a:r>
              <a:rPr lang="en-US" altLang="ja-JP" sz="6602" b="1" dirty="0" err="1">
                <a:solidFill>
                  <a:schemeClr val="tx2"/>
                </a:solidFill>
                <a:latin typeface="Lato" charset="0"/>
                <a:ea typeface="Lato" charset="0"/>
                <a:cs typeface="Lato" charset="0"/>
              </a:rPr>
              <a:t>DIYロボティクス</a:t>
            </a:r>
            <a:endParaRPr lang="id-ID" altLang="ja-JP" sz="6602" b="1" dirty="0">
              <a:solidFill>
                <a:schemeClr val="tx2"/>
              </a:solidFill>
              <a:latin typeface="Lato" charset="0"/>
              <a:ea typeface="Lato" charset="0"/>
              <a:cs typeface="Lato" charset="0"/>
            </a:endParaRPr>
          </a:p>
        </p:txBody>
      </p:sp>
      <p:sp>
        <p:nvSpPr>
          <p:cNvPr id="26" name="Rectangle 25"/>
          <p:cNvSpPr/>
          <p:nvPr/>
        </p:nvSpPr>
        <p:spPr>
          <a:xfrm>
            <a:off x="8612014" y="2485260"/>
            <a:ext cx="1165082" cy="6859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8522" tIns="34263" rIns="68522" bIns="34263" rtlCol="0" anchor="ctr"/>
          <a:lstStyle/>
          <a:p>
            <a:pPr algn="ctr"/>
            <a:endParaRPr lang="en-US" sz="2701" dirty="0">
              <a:solidFill>
                <a:schemeClr val="accent2"/>
              </a:solidFill>
              <a:latin typeface="Lato Light" charset="0"/>
            </a:endParaRPr>
          </a:p>
        </p:txBody>
      </p:sp>
      <p:sp>
        <p:nvSpPr>
          <p:cNvPr id="27" name="Subtitle 2"/>
          <p:cNvSpPr txBox="1">
            <a:spLocks/>
          </p:cNvSpPr>
          <p:nvPr/>
        </p:nvSpPr>
        <p:spPr>
          <a:xfrm>
            <a:off x="8747035" y="1960206"/>
            <a:ext cx="824835" cy="550372"/>
          </a:xfrm>
          <a:prstGeom prst="rect">
            <a:avLst/>
          </a:prstGeom>
        </p:spPr>
        <p:txBody>
          <a:bodyPr vert="horz" wrap="none" lIns="163160" tIns="81580" rIns="163160" bIns="8158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r>
              <a:rPr lang="en-US" altLang="ja-JP" sz="2326" dirty="0">
                <a:solidFill>
                  <a:schemeClr val="accent1"/>
                </a:solidFill>
                <a:latin typeface="Lato Light"/>
                <a:cs typeface="Lato Light"/>
              </a:rPr>
              <a:t>DIY</a:t>
            </a:r>
            <a:endParaRPr lang="en-US" sz="2326" dirty="0">
              <a:solidFill>
                <a:schemeClr val="accent1"/>
              </a:solidFill>
              <a:latin typeface="Lato Light"/>
              <a:cs typeface="Lato Light"/>
            </a:endParaRPr>
          </a:p>
        </p:txBody>
      </p:sp>
      <p:sp>
        <p:nvSpPr>
          <p:cNvPr id="58" name="正方形/長方形 57">
            <a:extLst>
              <a:ext uri="{FF2B5EF4-FFF2-40B4-BE49-F238E27FC236}">
                <a16:creationId xmlns:a16="http://schemas.microsoft.com/office/drawing/2014/main" id="{44280173-F56A-9546-B81C-1FCB42224D25}"/>
              </a:ext>
            </a:extLst>
          </p:cNvPr>
          <p:cNvSpPr/>
          <p:nvPr/>
        </p:nvSpPr>
        <p:spPr>
          <a:xfrm>
            <a:off x="6040585" y="12676904"/>
            <a:ext cx="6650181" cy="872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a:extLst>
              <a:ext uri="{FF2B5EF4-FFF2-40B4-BE49-F238E27FC236}">
                <a16:creationId xmlns:a16="http://schemas.microsoft.com/office/drawing/2014/main" id="{0BADC96E-8AC9-A34D-BD46-6640390EA41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28800" y="2740485"/>
            <a:ext cx="14630400" cy="9749790"/>
          </a:xfrm>
          <a:prstGeom prst="rect">
            <a:avLst/>
          </a:prstGeom>
        </p:spPr>
      </p:pic>
    </p:spTree>
    <p:extLst>
      <p:ext uri="{BB962C8B-B14F-4D97-AF65-F5344CB8AC3E}">
        <p14:creationId xmlns:p14="http://schemas.microsoft.com/office/powerpoint/2010/main" val="68313186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2825880" y="868391"/>
            <a:ext cx="12569125" cy="1698847"/>
            <a:chOff x="6008978" y="-1384869"/>
            <a:chExt cx="12359700" cy="2264540"/>
          </a:xfrm>
        </p:grpSpPr>
        <p:sp>
          <p:nvSpPr>
            <p:cNvPr id="18" name="TextBox 17"/>
            <p:cNvSpPr txBox="1"/>
            <p:nvPr/>
          </p:nvSpPr>
          <p:spPr>
            <a:xfrm>
              <a:off x="6008978" y="-1384869"/>
              <a:ext cx="12359700" cy="1446608"/>
            </a:xfrm>
            <a:prstGeom prst="rect">
              <a:avLst/>
            </a:prstGeom>
            <a:noFill/>
          </p:spPr>
          <p:txBody>
            <a:bodyPr wrap="square" lIns="68584" tIns="34292" rIns="68584" bIns="34292" rtlCol="0">
              <a:spAutoFit/>
            </a:bodyPr>
            <a:lstStyle/>
            <a:p>
              <a:pPr algn="ctr"/>
              <a:r>
                <a:rPr lang="ja-JP" altLang="en-US" sz="6602" b="1">
                  <a:solidFill>
                    <a:schemeClr val="tx2"/>
                  </a:solidFill>
                  <a:latin typeface="Lato Regular"/>
                  <a:cs typeface="Lato Regular"/>
                </a:rPr>
                <a:t>　その為に何をするのか</a:t>
              </a:r>
              <a:endParaRPr lang="id-ID" sz="6602" b="1" dirty="0">
                <a:solidFill>
                  <a:schemeClr val="tx2"/>
                </a:solidFill>
                <a:latin typeface="Lato Regular"/>
                <a:cs typeface="Lato Regular"/>
              </a:endParaRPr>
            </a:p>
          </p:txBody>
        </p:sp>
        <p:sp>
          <p:nvSpPr>
            <p:cNvPr id="19" name="Rectangle 18"/>
            <p:cNvSpPr/>
            <p:nvPr/>
          </p:nvSpPr>
          <p:spPr>
            <a:xfrm>
              <a:off x="11391148" y="780234"/>
              <a:ext cx="1553038" cy="9143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8522" tIns="34263" rIns="68522" bIns="34263" rtlCol="0" anchor="ctr"/>
            <a:lstStyle/>
            <a:p>
              <a:pPr algn="ctr"/>
              <a:endParaRPr lang="en-US" sz="2701" dirty="0">
                <a:solidFill>
                  <a:schemeClr val="accent2"/>
                </a:solidFill>
                <a:latin typeface="Open Sans Light"/>
              </a:endParaRPr>
            </a:p>
          </p:txBody>
        </p:sp>
        <p:sp>
          <p:nvSpPr>
            <p:cNvPr id="20" name="Subtitle 2"/>
            <p:cNvSpPr txBox="1">
              <a:spLocks/>
            </p:cNvSpPr>
            <p:nvPr/>
          </p:nvSpPr>
          <p:spPr>
            <a:xfrm>
              <a:off x="6340076" y="40555"/>
              <a:ext cx="11655184" cy="839116"/>
            </a:xfrm>
            <a:prstGeom prst="rect">
              <a:avLst/>
            </a:prstGeom>
          </p:spPr>
          <p:txBody>
            <a:bodyPr vert="horz" lIns="163160" tIns="81580" rIns="163160" bIns="81580" rtlCol="0">
              <a:norm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r>
                <a:rPr lang="en-US" sz="2326" dirty="0">
                  <a:solidFill>
                    <a:schemeClr val="accent1"/>
                  </a:solidFill>
                  <a:latin typeface="Lato Light"/>
                  <a:cs typeface="Lato Light"/>
                </a:rPr>
                <a:t>OUR WHAT</a:t>
              </a:r>
            </a:p>
          </p:txBody>
        </p:sp>
      </p:grpSp>
      <p:sp>
        <p:nvSpPr>
          <p:cNvPr id="11" name="Round Same Side Corner Rectangle 10"/>
          <p:cNvSpPr/>
          <p:nvPr/>
        </p:nvSpPr>
        <p:spPr>
          <a:xfrm rot="16200000" flipV="1">
            <a:off x="4104977" y="499640"/>
            <a:ext cx="2771618" cy="10981576"/>
          </a:xfrm>
          <a:prstGeom prst="round2SameRect">
            <a:avLst>
              <a:gd name="adj1" fmla="val 50000"/>
              <a:gd name="adj2" fmla="val 0"/>
            </a:avLst>
          </a:prstGeom>
          <a:solidFill>
            <a:schemeClr val="accent6">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64607" tIns="82304" rIns="164607" bIns="82304" rtlCol="0" anchor="ctr"/>
          <a:lstStyle/>
          <a:p>
            <a:pPr algn="ctr"/>
            <a:endParaRPr lang="bg-BG" sz="2701" dirty="0">
              <a:latin typeface="Lato Light"/>
            </a:endParaRPr>
          </a:p>
        </p:txBody>
      </p:sp>
      <p:grpSp>
        <p:nvGrpSpPr>
          <p:cNvPr id="5" name="Group 4"/>
          <p:cNvGrpSpPr/>
          <p:nvPr/>
        </p:nvGrpSpPr>
        <p:grpSpPr>
          <a:xfrm>
            <a:off x="1190647" y="4843916"/>
            <a:ext cx="10100985" cy="2102131"/>
            <a:chOff x="701992" y="4122454"/>
            <a:chExt cx="13464473" cy="2802111"/>
          </a:xfrm>
        </p:grpSpPr>
        <p:sp>
          <p:nvSpPr>
            <p:cNvPr id="12" name="Title 13"/>
            <p:cNvSpPr txBox="1">
              <a:spLocks/>
            </p:cNvSpPr>
            <p:nvPr/>
          </p:nvSpPr>
          <p:spPr>
            <a:xfrm>
              <a:off x="1637915" y="4638565"/>
              <a:ext cx="12528550" cy="2286000"/>
            </a:xfrm>
            <a:prstGeom prst="rect">
              <a:avLst/>
            </a:prstGeom>
          </p:spPr>
          <p:txBody>
            <a:bodyPr vert="horz" lIns="137168" tIns="68584" rIns="137168" bIns="68584" rtlCol="0" anchor="ctr">
              <a:noAutofit/>
            </a:bodyPr>
            <a:lstStyle>
              <a:lvl1pPr algn="l" defTabSz="1828434" rtl="0" eaLnBrk="1" latinLnBrk="0" hangingPunct="1">
                <a:lnSpc>
                  <a:spcPct val="90000"/>
                </a:lnSpc>
                <a:spcBef>
                  <a:spcPct val="0"/>
                </a:spcBef>
                <a:buNone/>
                <a:defRPr lang="en-US" sz="6000" kern="1200">
                  <a:solidFill>
                    <a:schemeClr val="tx1"/>
                  </a:solidFill>
                  <a:latin typeface="Lato" panose="020F0502020204030203" pitchFamily="34" charset="0"/>
                  <a:ea typeface="+mj-ea"/>
                  <a:cs typeface="+mj-cs"/>
                </a:defRPr>
              </a:lvl1pPr>
            </a:lstStyle>
            <a:p>
              <a:r>
                <a:rPr lang="en-US" sz="3601" i="1" dirty="0">
                  <a:solidFill>
                    <a:schemeClr val="bg1"/>
                  </a:solidFill>
                  <a:latin typeface="Lato Light"/>
                  <a:cs typeface="Lato Light"/>
                </a:rPr>
                <a:t>Most businesses think that product is the most important thing, but without great leadership won't make a company successful</a:t>
              </a:r>
              <a:br>
                <a:rPr lang="en-US" sz="3601" i="1" dirty="0">
                  <a:solidFill>
                    <a:schemeClr val="bg1"/>
                  </a:solidFill>
                  <a:latin typeface="Lato Light"/>
                  <a:cs typeface="Lato Light"/>
                </a:rPr>
              </a:br>
              <a:r>
                <a:rPr lang="en-US" sz="3001" i="1" dirty="0">
                  <a:solidFill>
                    <a:schemeClr val="bg1"/>
                  </a:solidFill>
                  <a:latin typeface="Lato Light"/>
                  <a:cs typeface="Lato Light"/>
                </a:rPr>
                <a:t>– Robert </a:t>
              </a:r>
              <a:r>
                <a:rPr lang="en-US" sz="3001" i="1" dirty="0" err="1">
                  <a:solidFill>
                    <a:schemeClr val="bg1"/>
                  </a:solidFill>
                  <a:latin typeface="Lato Light"/>
                  <a:cs typeface="Lato Light"/>
                </a:rPr>
                <a:t>Kiyosaki</a:t>
              </a:r>
              <a:endParaRPr lang="en-US" sz="3001" i="1" dirty="0">
                <a:solidFill>
                  <a:schemeClr val="bg1"/>
                </a:solidFill>
                <a:latin typeface="Lato Light"/>
                <a:cs typeface="Lato Light"/>
              </a:endParaRPr>
            </a:p>
          </p:txBody>
        </p:sp>
        <p:sp>
          <p:nvSpPr>
            <p:cNvPr id="13" name="Freeform 71"/>
            <p:cNvSpPr>
              <a:spLocks noChangeArrowheads="1"/>
            </p:cNvSpPr>
            <p:nvPr/>
          </p:nvSpPr>
          <p:spPr bwMode="auto">
            <a:xfrm>
              <a:off x="10348971" y="6137424"/>
              <a:ext cx="909999" cy="675742"/>
            </a:xfrm>
            <a:custGeom>
              <a:avLst/>
              <a:gdLst>
                <a:gd name="T0" fmla="*/ 70 w 444"/>
                <a:gd name="T1" fmla="*/ 0 h 329"/>
                <a:gd name="T2" fmla="*/ 70 w 444"/>
                <a:gd name="T3" fmla="*/ 0 h 329"/>
                <a:gd name="T4" fmla="*/ 0 w 444"/>
                <a:gd name="T5" fmla="*/ 70 h 329"/>
                <a:gd name="T6" fmla="*/ 70 w 444"/>
                <a:gd name="T7" fmla="*/ 150 h 329"/>
                <a:gd name="T8" fmla="*/ 0 w 444"/>
                <a:gd name="T9" fmla="*/ 291 h 329"/>
                <a:gd name="T10" fmla="*/ 0 w 444"/>
                <a:gd name="T11" fmla="*/ 328 h 329"/>
                <a:gd name="T12" fmla="*/ 70 w 444"/>
                <a:gd name="T13" fmla="*/ 0 h 329"/>
                <a:gd name="T14" fmla="*/ 275 w 444"/>
                <a:gd name="T15" fmla="*/ 0 h 329"/>
                <a:gd name="T16" fmla="*/ 275 w 444"/>
                <a:gd name="T17" fmla="*/ 0 h 329"/>
                <a:gd name="T18" fmla="*/ 204 w 444"/>
                <a:gd name="T19" fmla="*/ 70 h 329"/>
                <a:gd name="T20" fmla="*/ 275 w 444"/>
                <a:gd name="T21" fmla="*/ 150 h 329"/>
                <a:gd name="T22" fmla="*/ 204 w 444"/>
                <a:gd name="T23" fmla="*/ 291 h 329"/>
                <a:gd name="T24" fmla="*/ 204 w 444"/>
                <a:gd name="T25" fmla="*/ 328 h 329"/>
                <a:gd name="T26" fmla="*/ 275 w 444"/>
                <a:gd name="T27" fmla="*/ 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4" h="329">
                  <a:moveTo>
                    <a:pt x="70" y="0"/>
                  </a:moveTo>
                  <a:lnTo>
                    <a:pt x="70" y="0"/>
                  </a:lnTo>
                  <a:cubicBezTo>
                    <a:pt x="26" y="0"/>
                    <a:pt x="0" y="35"/>
                    <a:pt x="0" y="70"/>
                  </a:cubicBezTo>
                  <a:cubicBezTo>
                    <a:pt x="0" y="115"/>
                    <a:pt x="26" y="150"/>
                    <a:pt x="70" y="150"/>
                  </a:cubicBezTo>
                  <a:cubicBezTo>
                    <a:pt x="142" y="150"/>
                    <a:pt x="98" y="291"/>
                    <a:pt x="0" y="291"/>
                  </a:cubicBezTo>
                  <a:cubicBezTo>
                    <a:pt x="0" y="328"/>
                    <a:pt x="0" y="328"/>
                    <a:pt x="0" y="328"/>
                  </a:cubicBezTo>
                  <a:cubicBezTo>
                    <a:pt x="168" y="328"/>
                    <a:pt x="239" y="0"/>
                    <a:pt x="70" y="0"/>
                  </a:cubicBezTo>
                  <a:close/>
                  <a:moveTo>
                    <a:pt x="275" y="0"/>
                  </a:moveTo>
                  <a:lnTo>
                    <a:pt x="275" y="0"/>
                  </a:lnTo>
                  <a:cubicBezTo>
                    <a:pt x="239" y="0"/>
                    <a:pt x="204" y="35"/>
                    <a:pt x="204" y="70"/>
                  </a:cubicBezTo>
                  <a:cubicBezTo>
                    <a:pt x="204" y="115"/>
                    <a:pt x="239" y="150"/>
                    <a:pt x="275" y="150"/>
                  </a:cubicBezTo>
                  <a:cubicBezTo>
                    <a:pt x="354" y="150"/>
                    <a:pt x="301" y="291"/>
                    <a:pt x="204" y="291"/>
                  </a:cubicBezTo>
                  <a:cubicBezTo>
                    <a:pt x="204" y="328"/>
                    <a:pt x="204" y="328"/>
                    <a:pt x="204" y="328"/>
                  </a:cubicBezTo>
                  <a:cubicBezTo>
                    <a:pt x="381" y="328"/>
                    <a:pt x="443" y="0"/>
                    <a:pt x="275" y="0"/>
                  </a:cubicBezTo>
                  <a:close/>
                </a:path>
              </a:pathLst>
            </a:custGeom>
            <a:solidFill>
              <a:schemeClr val="bg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701" dirty="0">
                <a:latin typeface="Lato Light"/>
              </a:endParaRPr>
            </a:p>
          </p:txBody>
        </p:sp>
        <p:sp>
          <p:nvSpPr>
            <p:cNvPr id="14" name="Freeform 71"/>
            <p:cNvSpPr>
              <a:spLocks noChangeArrowheads="1"/>
            </p:cNvSpPr>
            <p:nvPr/>
          </p:nvSpPr>
          <p:spPr bwMode="auto">
            <a:xfrm rot="11131217">
              <a:off x="701992" y="4122454"/>
              <a:ext cx="909999" cy="675742"/>
            </a:xfrm>
            <a:custGeom>
              <a:avLst/>
              <a:gdLst>
                <a:gd name="T0" fmla="*/ 70 w 444"/>
                <a:gd name="T1" fmla="*/ 0 h 329"/>
                <a:gd name="T2" fmla="*/ 70 w 444"/>
                <a:gd name="T3" fmla="*/ 0 h 329"/>
                <a:gd name="T4" fmla="*/ 0 w 444"/>
                <a:gd name="T5" fmla="*/ 70 h 329"/>
                <a:gd name="T6" fmla="*/ 70 w 444"/>
                <a:gd name="T7" fmla="*/ 150 h 329"/>
                <a:gd name="T8" fmla="*/ 0 w 444"/>
                <a:gd name="T9" fmla="*/ 291 h 329"/>
                <a:gd name="T10" fmla="*/ 0 w 444"/>
                <a:gd name="T11" fmla="*/ 328 h 329"/>
                <a:gd name="T12" fmla="*/ 70 w 444"/>
                <a:gd name="T13" fmla="*/ 0 h 329"/>
                <a:gd name="T14" fmla="*/ 275 w 444"/>
                <a:gd name="T15" fmla="*/ 0 h 329"/>
                <a:gd name="T16" fmla="*/ 275 w 444"/>
                <a:gd name="T17" fmla="*/ 0 h 329"/>
                <a:gd name="T18" fmla="*/ 204 w 444"/>
                <a:gd name="T19" fmla="*/ 70 h 329"/>
                <a:gd name="T20" fmla="*/ 275 w 444"/>
                <a:gd name="T21" fmla="*/ 150 h 329"/>
                <a:gd name="T22" fmla="*/ 204 w 444"/>
                <a:gd name="T23" fmla="*/ 291 h 329"/>
                <a:gd name="T24" fmla="*/ 204 w 444"/>
                <a:gd name="T25" fmla="*/ 328 h 329"/>
                <a:gd name="T26" fmla="*/ 275 w 444"/>
                <a:gd name="T27" fmla="*/ 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4" h="329">
                  <a:moveTo>
                    <a:pt x="70" y="0"/>
                  </a:moveTo>
                  <a:lnTo>
                    <a:pt x="70" y="0"/>
                  </a:lnTo>
                  <a:cubicBezTo>
                    <a:pt x="26" y="0"/>
                    <a:pt x="0" y="35"/>
                    <a:pt x="0" y="70"/>
                  </a:cubicBezTo>
                  <a:cubicBezTo>
                    <a:pt x="0" y="115"/>
                    <a:pt x="26" y="150"/>
                    <a:pt x="70" y="150"/>
                  </a:cubicBezTo>
                  <a:cubicBezTo>
                    <a:pt x="142" y="150"/>
                    <a:pt x="98" y="291"/>
                    <a:pt x="0" y="291"/>
                  </a:cubicBezTo>
                  <a:cubicBezTo>
                    <a:pt x="0" y="328"/>
                    <a:pt x="0" y="328"/>
                    <a:pt x="0" y="328"/>
                  </a:cubicBezTo>
                  <a:cubicBezTo>
                    <a:pt x="168" y="328"/>
                    <a:pt x="239" y="0"/>
                    <a:pt x="70" y="0"/>
                  </a:cubicBezTo>
                  <a:close/>
                  <a:moveTo>
                    <a:pt x="275" y="0"/>
                  </a:moveTo>
                  <a:lnTo>
                    <a:pt x="275" y="0"/>
                  </a:lnTo>
                  <a:cubicBezTo>
                    <a:pt x="239" y="0"/>
                    <a:pt x="204" y="35"/>
                    <a:pt x="204" y="70"/>
                  </a:cubicBezTo>
                  <a:cubicBezTo>
                    <a:pt x="204" y="115"/>
                    <a:pt x="239" y="150"/>
                    <a:pt x="275" y="150"/>
                  </a:cubicBezTo>
                  <a:cubicBezTo>
                    <a:pt x="354" y="150"/>
                    <a:pt x="301" y="291"/>
                    <a:pt x="204" y="291"/>
                  </a:cubicBezTo>
                  <a:cubicBezTo>
                    <a:pt x="204" y="328"/>
                    <a:pt x="204" y="328"/>
                    <a:pt x="204" y="328"/>
                  </a:cubicBezTo>
                  <a:cubicBezTo>
                    <a:pt x="381" y="328"/>
                    <a:pt x="443" y="0"/>
                    <a:pt x="275" y="0"/>
                  </a:cubicBezTo>
                  <a:close/>
                </a:path>
              </a:pathLst>
            </a:custGeom>
            <a:solidFill>
              <a:schemeClr val="bg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701" dirty="0">
                <a:latin typeface="Lato Light"/>
              </a:endParaRPr>
            </a:p>
          </p:txBody>
        </p:sp>
      </p:grpSp>
      <p:sp>
        <p:nvSpPr>
          <p:cNvPr id="22" name="Rectangle 40">
            <a:extLst>
              <a:ext uri="{FF2B5EF4-FFF2-40B4-BE49-F238E27FC236}">
                <a16:creationId xmlns:a16="http://schemas.microsoft.com/office/drawing/2014/main" id="{C5E70526-1057-124E-84FD-562DAD96351D}"/>
              </a:ext>
            </a:extLst>
          </p:cNvPr>
          <p:cNvSpPr/>
          <p:nvPr/>
        </p:nvSpPr>
        <p:spPr>
          <a:xfrm>
            <a:off x="1705096" y="9112962"/>
            <a:ext cx="14810691" cy="3416320"/>
          </a:xfrm>
          <a:prstGeom prst="rect">
            <a:avLst/>
          </a:prstGeom>
        </p:spPr>
        <p:txBody>
          <a:bodyPr wrap="square">
            <a:spAutoFit/>
          </a:bodyPr>
          <a:lstStyle/>
          <a:p>
            <a:pPr algn="ctr"/>
            <a:r>
              <a:rPr lang="en-US" altLang="ja-JP" sz="5400" dirty="0">
                <a:effectLst>
                  <a:outerShdw blurRad="139700" dist="50800" dir="5400000" algn="ctr" rotWithShape="0">
                    <a:srgbClr val="000000">
                      <a:alpha val="43137"/>
                    </a:srgbClr>
                  </a:outerShdw>
                </a:effectLst>
                <a:latin typeface="Lato Black" charset="0"/>
                <a:ea typeface="Lato Black" charset="0"/>
                <a:cs typeface="Lato Black" charset="0"/>
              </a:rPr>
              <a:t>1 </a:t>
            </a:r>
            <a:r>
              <a:rPr lang="ja-JP" altLang="en-US" sz="5400">
                <a:effectLst>
                  <a:outerShdw blurRad="139700" dist="50800" dir="5400000" algn="ctr" rotWithShape="0">
                    <a:srgbClr val="000000">
                      <a:alpha val="43137"/>
                    </a:srgbClr>
                  </a:outerShdw>
                </a:effectLst>
                <a:latin typeface="Lato Black" charset="0"/>
                <a:ea typeface="Lato Black" charset="0"/>
                <a:cs typeface="Lato Black" charset="0"/>
              </a:rPr>
              <a:t>科学を融合させる事</a:t>
            </a:r>
            <a:br>
              <a:rPr lang="en-US" altLang="ja-JP" sz="5400" dirty="0">
                <a:effectLst>
                  <a:outerShdw blurRad="139700" dist="50800" dir="5400000" algn="ctr" rotWithShape="0">
                    <a:srgbClr val="000000">
                      <a:alpha val="43137"/>
                    </a:srgbClr>
                  </a:outerShdw>
                </a:effectLst>
                <a:latin typeface="Lato Black" charset="0"/>
                <a:ea typeface="Lato Black" charset="0"/>
                <a:cs typeface="Lato Black" charset="0"/>
              </a:rPr>
            </a:br>
            <a:r>
              <a:rPr lang="en-US" altLang="ja-JP" sz="5400" dirty="0">
                <a:effectLst>
                  <a:outerShdw blurRad="139700" dist="50800" dir="5400000" algn="ctr" rotWithShape="0">
                    <a:srgbClr val="000000">
                      <a:alpha val="43137"/>
                    </a:srgbClr>
                  </a:outerShdw>
                </a:effectLst>
                <a:latin typeface="Lato Black" charset="0"/>
                <a:ea typeface="Lato Black" charset="0"/>
                <a:cs typeface="Lato Black" charset="0"/>
              </a:rPr>
              <a:t>2 </a:t>
            </a:r>
            <a:r>
              <a:rPr lang="ja-JP" altLang="en-US" sz="5400">
                <a:effectLst>
                  <a:outerShdw blurRad="139700" dist="50800" dir="5400000" algn="ctr" rotWithShape="0">
                    <a:srgbClr val="000000">
                      <a:alpha val="43137"/>
                    </a:srgbClr>
                  </a:outerShdw>
                </a:effectLst>
                <a:latin typeface="Lato Black" charset="0"/>
                <a:ea typeface="Lato Black" charset="0"/>
                <a:cs typeface="Lato Black" charset="0"/>
              </a:rPr>
              <a:t>持続可能域内循環型農業を確立する事</a:t>
            </a:r>
            <a:endParaRPr lang="en-US" altLang="ja-JP" sz="5400" dirty="0">
              <a:effectLst>
                <a:outerShdw blurRad="139700" dist="50800" dir="5400000" algn="ctr" rotWithShape="0">
                  <a:srgbClr val="000000">
                    <a:alpha val="43137"/>
                  </a:srgbClr>
                </a:outerShdw>
              </a:effectLst>
              <a:latin typeface="Lato Black" charset="0"/>
              <a:ea typeface="Lato Black" charset="0"/>
              <a:cs typeface="Lato Black" charset="0"/>
            </a:endParaRPr>
          </a:p>
          <a:p>
            <a:pPr algn="ctr"/>
            <a:r>
              <a:rPr lang="en-US" sz="5400" dirty="0">
                <a:solidFill>
                  <a:srgbClr val="445469"/>
                </a:solidFill>
                <a:effectLst>
                  <a:outerShdw blurRad="139700" dist="50800" dir="5400000" algn="ctr" rotWithShape="0">
                    <a:srgbClr val="000000">
                      <a:alpha val="43137"/>
                    </a:srgbClr>
                  </a:outerShdw>
                </a:effectLst>
                <a:latin typeface="Lato Black" charset="0"/>
                <a:ea typeface="Lato Black" charset="0"/>
                <a:cs typeface="Lato Black" charset="0"/>
              </a:rPr>
              <a:t>3 </a:t>
            </a:r>
            <a:r>
              <a:rPr lang="en-US" sz="5400" dirty="0" err="1">
                <a:solidFill>
                  <a:srgbClr val="445469"/>
                </a:solidFill>
                <a:effectLst>
                  <a:outerShdw blurRad="139700" dist="50800" dir="5400000" algn="ctr" rotWithShape="0">
                    <a:srgbClr val="000000">
                      <a:alpha val="43137"/>
                    </a:srgbClr>
                  </a:outerShdw>
                </a:effectLst>
                <a:latin typeface="Lato Black" charset="0"/>
                <a:ea typeface="Lato Black" charset="0"/>
                <a:cs typeface="Lato Black" charset="0"/>
              </a:rPr>
              <a:t>教育を融合させる事</a:t>
            </a:r>
            <a:endParaRPr lang="en-US" sz="5400" dirty="0">
              <a:solidFill>
                <a:srgbClr val="445469"/>
              </a:solidFill>
              <a:effectLst>
                <a:outerShdw blurRad="139700" dist="50800" dir="5400000" algn="ctr" rotWithShape="0">
                  <a:srgbClr val="000000">
                    <a:alpha val="43137"/>
                  </a:srgbClr>
                </a:outerShdw>
              </a:effectLst>
              <a:latin typeface="Lato Black" charset="0"/>
              <a:ea typeface="Lato Black" charset="0"/>
              <a:cs typeface="Lato Black" charset="0"/>
            </a:endParaRPr>
          </a:p>
          <a:p>
            <a:pPr algn="ctr"/>
            <a:r>
              <a:rPr lang="en-US" sz="5400" dirty="0">
                <a:solidFill>
                  <a:srgbClr val="445469"/>
                </a:solidFill>
                <a:effectLst>
                  <a:outerShdw blurRad="139700" dist="50800" dir="5400000" algn="ctr" rotWithShape="0">
                    <a:srgbClr val="000000">
                      <a:alpha val="43137"/>
                    </a:srgbClr>
                  </a:outerShdw>
                </a:effectLst>
                <a:latin typeface="Lato Black" charset="0"/>
                <a:ea typeface="Lato Black" charset="0"/>
                <a:cs typeface="Lato Black" charset="0"/>
              </a:rPr>
              <a:t>4 </a:t>
            </a:r>
            <a:r>
              <a:rPr lang="en-US" sz="5400" dirty="0" err="1">
                <a:solidFill>
                  <a:srgbClr val="445469"/>
                </a:solidFill>
                <a:effectLst>
                  <a:outerShdw blurRad="139700" dist="50800" dir="5400000" algn="ctr" rotWithShape="0">
                    <a:srgbClr val="000000">
                      <a:alpha val="43137"/>
                    </a:srgbClr>
                  </a:outerShdw>
                </a:effectLst>
                <a:latin typeface="Lato Black" charset="0"/>
                <a:ea typeface="Lato Black" charset="0"/>
                <a:cs typeface="Lato Black" charset="0"/>
              </a:rPr>
              <a:t>観光を融合させる事</a:t>
            </a:r>
            <a:endParaRPr lang="en-US" sz="5400" dirty="0">
              <a:solidFill>
                <a:srgbClr val="445469"/>
              </a:solidFill>
              <a:effectLst>
                <a:outerShdw blurRad="139700" dist="50800" dir="5400000" algn="ctr" rotWithShape="0">
                  <a:srgbClr val="000000">
                    <a:alpha val="43137"/>
                  </a:srgbClr>
                </a:outerShdw>
              </a:effectLst>
              <a:latin typeface="Lato Black" charset="0"/>
              <a:ea typeface="Lato Black" charset="0"/>
              <a:cs typeface="Lato Black" charset="0"/>
            </a:endParaRPr>
          </a:p>
        </p:txBody>
      </p:sp>
      <p:sp>
        <p:nvSpPr>
          <p:cNvPr id="3" name="正方形/長方形 2">
            <a:extLst>
              <a:ext uri="{FF2B5EF4-FFF2-40B4-BE49-F238E27FC236}">
                <a16:creationId xmlns:a16="http://schemas.microsoft.com/office/drawing/2014/main" id="{6D3EB0BD-44E6-DE40-941B-E744BC8E30D9}"/>
              </a:ext>
            </a:extLst>
          </p:cNvPr>
          <p:cNvSpPr/>
          <p:nvPr/>
        </p:nvSpPr>
        <p:spPr>
          <a:xfrm>
            <a:off x="5756564" y="12448309"/>
            <a:ext cx="6650181" cy="872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図プレースホルダー 9" descr="草, 屋外, トラック, フィールド が含まれている画像&#10;&#10;自動的に生成された説明">
            <a:extLst>
              <a:ext uri="{FF2B5EF4-FFF2-40B4-BE49-F238E27FC236}">
                <a16:creationId xmlns:a16="http://schemas.microsoft.com/office/drawing/2014/main" id="{2B7C92A3-7D9E-8F45-83F7-3C8472839E7A}"/>
              </a:ext>
            </a:extLst>
          </p:cNvPr>
          <p:cNvPicPr>
            <a:picLocks noGrp="1" noChangeAspect="1"/>
          </p:cNvPicPr>
          <p:nvPr>
            <p:ph type="pic" sz="quarter" idx="10"/>
          </p:nvPr>
        </p:nvPicPr>
        <p:blipFill rotWithShape="1">
          <a:blip r:embed="rId2" cstate="email">
            <a:extLst>
              <a:ext uri="{28A0092B-C50C-407E-A947-70E740481C1C}">
                <a14:useLocalDpi xmlns:a14="http://schemas.microsoft.com/office/drawing/2010/main" val="0"/>
              </a:ext>
            </a:extLst>
          </a:blip>
          <a:srcRect t="35472" b="17966"/>
          <a:stretch/>
        </p:blipFill>
        <p:spPr>
          <a:xfrm>
            <a:off x="0" y="3040965"/>
            <a:ext cx="18288000" cy="5676898"/>
          </a:xfrm>
        </p:spPr>
      </p:pic>
    </p:spTree>
    <p:extLst>
      <p:ext uri="{BB962C8B-B14F-4D97-AF65-F5344CB8AC3E}">
        <p14:creationId xmlns:p14="http://schemas.microsoft.com/office/powerpoint/2010/main" val="28512761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0-#ppt_w/2"/>
                                          </p:val>
                                        </p:tav>
                                        <p:tav tm="100000">
                                          <p:val>
                                            <p:strVal val="#ppt_x"/>
                                          </p:val>
                                        </p:tav>
                                      </p:tavLst>
                                    </p:anim>
                                    <p:anim calcmode="lin" valueType="num">
                                      <p:cBhvr additive="base">
                                        <p:cTn id="14" dur="500" fill="hold"/>
                                        <p:tgtEl>
                                          <p:spTgt spid="11"/>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10"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5799019" y="808532"/>
            <a:ext cx="6689981" cy="1085238"/>
          </a:xfrm>
          <a:prstGeom prst="rect">
            <a:avLst/>
          </a:prstGeom>
          <a:noFill/>
        </p:spPr>
        <p:txBody>
          <a:bodyPr wrap="none" lIns="68584" tIns="34292" rIns="68584" bIns="34292" rtlCol="0">
            <a:spAutoFit/>
          </a:bodyPr>
          <a:lstStyle/>
          <a:p>
            <a:pPr algn="ctr"/>
            <a:r>
              <a:rPr lang="en-US" altLang="ja-JP" sz="6602" b="1" dirty="0" err="1">
                <a:solidFill>
                  <a:schemeClr val="tx2"/>
                </a:solidFill>
                <a:latin typeface="Lato" charset="0"/>
                <a:ea typeface="Lato" charset="0"/>
                <a:cs typeface="Lato" charset="0"/>
              </a:rPr>
              <a:t>DIYロボティクス</a:t>
            </a:r>
            <a:endParaRPr lang="id-ID" altLang="ja-JP" sz="6602" b="1" dirty="0">
              <a:solidFill>
                <a:schemeClr val="tx2"/>
              </a:solidFill>
              <a:latin typeface="Lato" charset="0"/>
              <a:ea typeface="Lato" charset="0"/>
              <a:cs typeface="Lato" charset="0"/>
            </a:endParaRPr>
          </a:p>
        </p:txBody>
      </p:sp>
      <p:sp>
        <p:nvSpPr>
          <p:cNvPr id="26" name="Rectangle 25"/>
          <p:cNvSpPr/>
          <p:nvPr/>
        </p:nvSpPr>
        <p:spPr>
          <a:xfrm>
            <a:off x="8612014" y="2485260"/>
            <a:ext cx="1165082" cy="6859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8522" tIns="34263" rIns="68522" bIns="34263" rtlCol="0" anchor="ctr"/>
          <a:lstStyle/>
          <a:p>
            <a:pPr algn="ctr"/>
            <a:endParaRPr lang="en-US" sz="2701" dirty="0">
              <a:solidFill>
                <a:schemeClr val="accent2"/>
              </a:solidFill>
              <a:latin typeface="Lato Light" charset="0"/>
            </a:endParaRPr>
          </a:p>
        </p:txBody>
      </p:sp>
      <p:sp>
        <p:nvSpPr>
          <p:cNvPr id="27" name="Subtitle 2"/>
          <p:cNvSpPr txBox="1">
            <a:spLocks/>
          </p:cNvSpPr>
          <p:nvPr/>
        </p:nvSpPr>
        <p:spPr>
          <a:xfrm>
            <a:off x="8747035" y="1960206"/>
            <a:ext cx="824835" cy="550372"/>
          </a:xfrm>
          <a:prstGeom prst="rect">
            <a:avLst/>
          </a:prstGeom>
        </p:spPr>
        <p:txBody>
          <a:bodyPr vert="horz" wrap="none" lIns="163160" tIns="81580" rIns="163160" bIns="8158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r>
              <a:rPr lang="en-US" altLang="ja-JP" sz="2326" dirty="0">
                <a:solidFill>
                  <a:schemeClr val="accent1"/>
                </a:solidFill>
                <a:latin typeface="Lato Light"/>
                <a:cs typeface="Lato Light"/>
              </a:rPr>
              <a:t>DIY</a:t>
            </a:r>
            <a:endParaRPr lang="en-US" sz="2326" dirty="0">
              <a:solidFill>
                <a:schemeClr val="accent1"/>
              </a:solidFill>
              <a:latin typeface="Lato Light"/>
              <a:cs typeface="Lato Light"/>
            </a:endParaRPr>
          </a:p>
        </p:txBody>
      </p:sp>
      <p:sp>
        <p:nvSpPr>
          <p:cNvPr id="58" name="正方形/長方形 57">
            <a:extLst>
              <a:ext uri="{FF2B5EF4-FFF2-40B4-BE49-F238E27FC236}">
                <a16:creationId xmlns:a16="http://schemas.microsoft.com/office/drawing/2014/main" id="{44280173-F56A-9546-B81C-1FCB42224D25}"/>
              </a:ext>
            </a:extLst>
          </p:cNvPr>
          <p:cNvSpPr/>
          <p:nvPr/>
        </p:nvSpPr>
        <p:spPr>
          <a:xfrm>
            <a:off x="6040585" y="12676904"/>
            <a:ext cx="6650181" cy="872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6F4853A8-E11A-6B4C-8F81-0F1D3E969D1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495575" y="3035632"/>
            <a:ext cx="13296849" cy="9972637"/>
          </a:xfrm>
          <a:prstGeom prst="rect">
            <a:avLst/>
          </a:prstGeom>
        </p:spPr>
      </p:pic>
    </p:spTree>
    <p:extLst>
      <p:ext uri="{BB962C8B-B14F-4D97-AF65-F5344CB8AC3E}">
        <p14:creationId xmlns:p14="http://schemas.microsoft.com/office/powerpoint/2010/main" val="81703890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5799019" y="808532"/>
            <a:ext cx="6689981" cy="1085238"/>
          </a:xfrm>
          <a:prstGeom prst="rect">
            <a:avLst/>
          </a:prstGeom>
          <a:noFill/>
        </p:spPr>
        <p:txBody>
          <a:bodyPr wrap="none" lIns="68584" tIns="34292" rIns="68584" bIns="34292" rtlCol="0">
            <a:spAutoFit/>
          </a:bodyPr>
          <a:lstStyle/>
          <a:p>
            <a:pPr algn="ctr"/>
            <a:r>
              <a:rPr lang="en-US" altLang="ja-JP" sz="6602" b="1" dirty="0" err="1">
                <a:solidFill>
                  <a:schemeClr val="tx2"/>
                </a:solidFill>
                <a:latin typeface="Lato" charset="0"/>
                <a:ea typeface="Lato" charset="0"/>
                <a:cs typeface="Lato" charset="0"/>
              </a:rPr>
              <a:t>DIYロボティクス</a:t>
            </a:r>
            <a:endParaRPr lang="id-ID" altLang="ja-JP" sz="6602" b="1" dirty="0">
              <a:solidFill>
                <a:schemeClr val="tx2"/>
              </a:solidFill>
              <a:latin typeface="Lato" charset="0"/>
              <a:ea typeface="Lato" charset="0"/>
              <a:cs typeface="Lato" charset="0"/>
            </a:endParaRPr>
          </a:p>
        </p:txBody>
      </p:sp>
      <p:sp>
        <p:nvSpPr>
          <p:cNvPr id="26" name="Rectangle 25"/>
          <p:cNvSpPr/>
          <p:nvPr/>
        </p:nvSpPr>
        <p:spPr>
          <a:xfrm>
            <a:off x="8612014" y="2485260"/>
            <a:ext cx="1165082" cy="6859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8522" tIns="34263" rIns="68522" bIns="34263" rtlCol="0" anchor="ctr"/>
          <a:lstStyle/>
          <a:p>
            <a:pPr algn="ctr"/>
            <a:endParaRPr lang="en-US" sz="2701" dirty="0">
              <a:solidFill>
                <a:schemeClr val="accent2"/>
              </a:solidFill>
              <a:latin typeface="Lato Light" charset="0"/>
            </a:endParaRPr>
          </a:p>
        </p:txBody>
      </p:sp>
      <p:sp>
        <p:nvSpPr>
          <p:cNvPr id="27" name="Subtitle 2"/>
          <p:cNvSpPr txBox="1">
            <a:spLocks/>
          </p:cNvSpPr>
          <p:nvPr/>
        </p:nvSpPr>
        <p:spPr>
          <a:xfrm>
            <a:off x="8747035" y="1960206"/>
            <a:ext cx="824835" cy="550372"/>
          </a:xfrm>
          <a:prstGeom prst="rect">
            <a:avLst/>
          </a:prstGeom>
        </p:spPr>
        <p:txBody>
          <a:bodyPr vert="horz" wrap="none" lIns="163160" tIns="81580" rIns="163160" bIns="8158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r>
              <a:rPr lang="en-US" altLang="ja-JP" sz="2326" dirty="0">
                <a:solidFill>
                  <a:schemeClr val="accent1"/>
                </a:solidFill>
                <a:latin typeface="Lato Light"/>
                <a:cs typeface="Lato Light"/>
              </a:rPr>
              <a:t>DIY</a:t>
            </a:r>
            <a:endParaRPr lang="en-US" sz="2326" dirty="0">
              <a:solidFill>
                <a:schemeClr val="accent1"/>
              </a:solidFill>
              <a:latin typeface="Lato Light"/>
              <a:cs typeface="Lato Light"/>
            </a:endParaRPr>
          </a:p>
        </p:txBody>
      </p:sp>
      <p:sp>
        <p:nvSpPr>
          <p:cNvPr id="58" name="正方形/長方形 57">
            <a:extLst>
              <a:ext uri="{FF2B5EF4-FFF2-40B4-BE49-F238E27FC236}">
                <a16:creationId xmlns:a16="http://schemas.microsoft.com/office/drawing/2014/main" id="{44280173-F56A-9546-B81C-1FCB42224D25}"/>
              </a:ext>
            </a:extLst>
          </p:cNvPr>
          <p:cNvSpPr/>
          <p:nvPr/>
        </p:nvSpPr>
        <p:spPr>
          <a:xfrm>
            <a:off x="6040585" y="12676904"/>
            <a:ext cx="6650181" cy="872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a:extLst>
              <a:ext uri="{FF2B5EF4-FFF2-40B4-BE49-F238E27FC236}">
                <a16:creationId xmlns:a16="http://schemas.microsoft.com/office/drawing/2014/main" id="{B0F85669-06F2-5146-9FFD-1ACF29730CA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57200" y="3330018"/>
            <a:ext cx="17373600" cy="8686800"/>
          </a:xfrm>
          <a:prstGeom prst="rect">
            <a:avLst/>
          </a:prstGeom>
        </p:spPr>
      </p:pic>
    </p:spTree>
    <p:extLst>
      <p:ext uri="{BB962C8B-B14F-4D97-AF65-F5344CB8AC3E}">
        <p14:creationId xmlns:p14="http://schemas.microsoft.com/office/powerpoint/2010/main" val="320421713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7375567" y="808532"/>
            <a:ext cx="3536874" cy="1085238"/>
          </a:xfrm>
          <a:prstGeom prst="rect">
            <a:avLst/>
          </a:prstGeom>
          <a:noFill/>
        </p:spPr>
        <p:txBody>
          <a:bodyPr wrap="none" lIns="68584" tIns="34292" rIns="68584" bIns="34292" rtlCol="0">
            <a:spAutoFit/>
          </a:bodyPr>
          <a:lstStyle/>
          <a:p>
            <a:pPr algn="ctr"/>
            <a:r>
              <a:rPr lang="ja-JP" altLang="en-US" sz="6602" b="1">
                <a:solidFill>
                  <a:schemeClr val="tx2"/>
                </a:solidFill>
                <a:latin typeface="Lato" charset="0"/>
                <a:ea typeface="Lato" charset="0"/>
                <a:cs typeface="Lato" charset="0"/>
              </a:rPr>
              <a:t>全体最適</a:t>
            </a:r>
            <a:endParaRPr lang="id-ID" sz="6602" b="1" dirty="0">
              <a:solidFill>
                <a:schemeClr val="tx2"/>
              </a:solidFill>
              <a:latin typeface="Lato" charset="0"/>
              <a:ea typeface="Lato" charset="0"/>
              <a:cs typeface="Lato" charset="0"/>
            </a:endParaRPr>
          </a:p>
        </p:txBody>
      </p:sp>
      <p:sp>
        <p:nvSpPr>
          <p:cNvPr id="26" name="Rectangle 25"/>
          <p:cNvSpPr/>
          <p:nvPr/>
        </p:nvSpPr>
        <p:spPr>
          <a:xfrm>
            <a:off x="8647323" y="2401160"/>
            <a:ext cx="1165082" cy="6859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8522" tIns="34263" rIns="68522" bIns="34263" rtlCol="0" anchor="ctr"/>
          <a:lstStyle/>
          <a:p>
            <a:pPr algn="ctr"/>
            <a:endParaRPr lang="en-US" sz="2701" dirty="0">
              <a:solidFill>
                <a:schemeClr val="accent2"/>
              </a:solidFill>
              <a:latin typeface="Lato Light" charset="0"/>
            </a:endParaRPr>
          </a:p>
        </p:txBody>
      </p:sp>
      <p:sp>
        <p:nvSpPr>
          <p:cNvPr id="27" name="Subtitle 2"/>
          <p:cNvSpPr txBox="1">
            <a:spLocks/>
          </p:cNvSpPr>
          <p:nvPr/>
        </p:nvSpPr>
        <p:spPr>
          <a:xfrm>
            <a:off x="7256229" y="1896548"/>
            <a:ext cx="3801804" cy="550372"/>
          </a:xfrm>
          <a:prstGeom prst="rect">
            <a:avLst/>
          </a:prstGeom>
        </p:spPr>
        <p:txBody>
          <a:bodyPr vert="horz" wrap="none" lIns="163160" tIns="81580" rIns="163160" bIns="8158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r>
              <a:rPr lang="en-US" sz="2326" dirty="0">
                <a:solidFill>
                  <a:schemeClr val="accent1"/>
                </a:solidFill>
                <a:latin typeface="Lato Light"/>
                <a:cs typeface="Lato Light"/>
              </a:rPr>
              <a:t>OVERALL OPTIMIZATION</a:t>
            </a:r>
          </a:p>
        </p:txBody>
      </p:sp>
      <p:sp>
        <p:nvSpPr>
          <p:cNvPr id="18" name="台形 17">
            <a:extLst>
              <a:ext uri="{FF2B5EF4-FFF2-40B4-BE49-F238E27FC236}">
                <a16:creationId xmlns:a16="http://schemas.microsoft.com/office/drawing/2014/main" id="{1DC303E7-2F2A-274A-8CA0-F03EC3966DE4}"/>
              </a:ext>
            </a:extLst>
          </p:cNvPr>
          <p:cNvSpPr/>
          <p:nvPr/>
        </p:nvSpPr>
        <p:spPr>
          <a:xfrm>
            <a:off x="5631872" y="8675549"/>
            <a:ext cx="7024255" cy="2639291"/>
          </a:xfrm>
          <a:prstGeom prst="trapezoid">
            <a:avLst/>
          </a:prstGeom>
          <a:solidFill>
            <a:srgbClr val="22AC38"/>
          </a:solidFill>
          <a:ln>
            <a:solidFill>
              <a:srgbClr val="24AD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a:t>庄内山形での連携</a:t>
            </a:r>
            <a:endParaRPr kumimoji="1" lang="en-US" altLang="ja-JP" dirty="0"/>
          </a:p>
          <a:p>
            <a:pPr algn="ctr"/>
            <a:r>
              <a:rPr kumimoji="1" lang="ja-JP" altLang="en-US"/>
              <a:t>域内循環型のテンプレート</a:t>
            </a:r>
          </a:p>
        </p:txBody>
      </p:sp>
      <p:sp>
        <p:nvSpPr>
          <p:cNvPr id="19" name="台形 18">
            <a:extLst>
              <a:ext uri="{FF2B5EF4-FFF2-40B4-BE49-F238E27FC236}">
                <a16:creationId xmlns:a16="http://schemas.microsoft.com/office/drawing/2014/main" id="{CA3737BB-0E1A-534E-B837-84EB454B5DE6}"/>
              </a:ext>
            </a:extLst>
          </p:cNvPr>
          <p:cNvSpPr/>
          <p:nvPr/>
        </p:nvSpPr>
        <p:spPr>
          <a:xfrm>
            <a:off x="6452753" y="5548745"/>
            <a:ext cx="5382491" cy="2930237"/>
          </a:xfrm>
          <a:prstGeom prst="trapezoid">
            <a:avLst/>
          </a:prstGeom>
          <a:solidFill>
            <a:srgbClr val="8EC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a:t>東北</a:t>
            </a:r>
            <a:r>
              <a:rPr kumimoji="1" lang="en-US" altLang="ja-JP" dirty="0"/>
              <a:t>6</a:t>
            </a:r>
            <a:r>
              <a:rPr kumimoji="1" lang="ja-JP" altLang="en-US"/>
              <a:t>県、長野、大阪</a:t>
            </a:r>
            <a:endParaRPr kumimoji="1" lang="en-US" altLang="ja-JP" dirty="0"/>
          </a:p>
          <a:p>
            <a:pPr algn="ctr"/>
            <a:r>
              <a:rPr kumimoji="1" lang="ja-JP" altLang="en-US"/>
              <a:t>九州での連携</a:t>
            </a:r>
            <a:endParaRPr kumimoji="1" lang="en-US" altLang="ja-JP" dirty="0"/>
          </a:p>
        </p:txBody>
      </p:sp>
      <p:sp>
        <p:nvSpPr>
          <p:cNvPr id="20" name="三角形 19">
            <a:extLst>
              <a:ext uri="{FF2B5EF4-FFF2-40B4-BE49-F238E27FC236}">
                <a16:creationId xmlns:a16="http://schemas.microsoft.com/office/drawing/2014/main" id="{CB37E75B-6450-3440-B28D-9DFC2D47E918}"/>
              </a:ext>
            </a:extLst>
          </p:cNvPr>
          <p:cNvSpPr/>
          <p:nvPr/>
        </p:nvSpPr>
        <p:spPr>
          <a:xfrm>
            <a:off x="7252853" y="2671324"/>
            <a:ext cx="4080499" cy="2680854"/>
          </a:xfrm>
          <a:prstGeom prst="triangle">
            <a:avLst/>
          </a:prstGeom>
          <a:solidFill>
            <a:srgbClr val="FFDF0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a:t>魅力的な農業確立</a:t>
            </a:r>
          </a:p>
        </p:txBody>
      </p:sp>
      <p:sp>
        <p:nvSpPr>
          <p:cNvPr id="70" name="Subtitle 2">
            <a:extLst>
              <a:ext uri="{FF2B5EF4-FFF2-40B4-BE49-F238E27FC236}">
                <a16:creationId xmlns:a16="http://schemas.microsoft.com/office/drawing/2014/main" id="{B921CFF5-ECDE-EF4F-A1BC-B4703B42E9F7}"/>
              </a:ext>
            </a:extLst>
          </p:cNvPr>
          <p:cNvSpPr txBox="1">
            <a:spLocks/>
          </p:cNvSpPr>
          <p:nvPr/>
        </p:nvSpPr>
        <p:spPr>
          <a:xfrm>
            <a:off x="7339384" y="8865384"/>
            <a:ext cx="3609251" cy="548128"/>
          </a:xfrm>
          <a:prstGeom prst="rect">
            <a:avLst/>
          </a:prstGeom>
        </p:spPr>
        <p:txBody>
          <a:bodyPr vert="horz" wrap="none" lIns="163160" tIns="81580" rIns="163160" bIns="8158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r>
              <a:rPr lang="en-US" sz="2326" dirty="0" err="1">
                <a:solidFill>
                  <a:srgbClr val="FF0000"/>
                </a:solidFill>
                <a:latin typeface="Lato Light"/>
                <a:cs typeface="Lato Light"/>
              </a:rPr>
              <a:t>山形庄内農業の全体最適</a:t>
            </a:r>
            <a:endParaRPr lang="en-US" sz="2326" dirty="0">
              <a:solidFill>
                <a:srgbClr val="FF0000"/>
              </a:solidFill>
              <a:latin typeface="Lato Light"/>
              <a:cs typeface="Lato Light"/>
            </a:endParaRPr>
          </a:p>
        </p:txBody>
      </p:sp>
      <p:sp>
        <p:nvSpPr>
          <p:cNvPr id="71" name="Subtitle 2">
            <a:extLst>
              <a:ext uri="{FF2B5EF4-FFF2-40B4-BE49-F238E27FC236}">
                <a16:creationId xmlns:a16="http://schemas.microsoft.com/office/drawing/2014/main" id="{F9CA9D2C-6337-B146-92E3-9A3DB346FF1B}"/>
              </a:ext>
            </a:extLst>
          </p:cNvPr>
          <p:cNvSpPr txBox="1">
            <a:spLocks/>
          </p:cNvSpPr>
          <p:nvPr/>
        </p:nvSpPr>
        <p:spPr>
          <a:xfrm>
            <a:off x="7723404" y="5573728"/>
            <a:ext cx="3012934" cy="548128"/>
          </a:xfrm>
          <a:prstGeom prst="rect">
            <a:avLst/>
          </a:prstGeom>
        </p:spPr>
        <p:txBody>
          <a:bodyPr vert="horz" wrap="none" lIns="163160" tIns="81580" rIns="163160" bIns="8158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r>
              <a:rPr lang="en-US" sz="2326" dirty="0">
                <a:solidFill>
                  <a:srgbClr val="FF0000"/>
                </a:solidFill>
                <a:latin typeface="Lato Light"/>
                <a:cs typeface="Lato Light"/>
              </a:rPr>
              <a:t>日本農業の全体最適</a:t>
            </a:r>
          </a:p>
        </p:txBody>
      </p:sp>
      <p:sp>
        <p:nvSpPr>
          <p:cNvPr id="72" name="Subtitle 2">
            <a:extLst>
              <a:ext uri="{FF2B5EF4-FFF2-40B4-BE49-F238E27FC236}">
                <a16:creationId xmlns:a16="http://schemas.microsoft.com/office/drawing/2014/main" id="{C1EF6C41-A713-324B-83FC-BD2654405736}"/>
              </a:ext>
            </a:extLst>
          </p:cNvPr>
          <p:cNvSpPr txBox="1">
            <a:spLocks/>
          </p:cNvSpPr>
          <p:nvPr/>
        </p:nvSpPr>
        <p:spPr>
          <a:xfrm>
            <a:off x="6954641" y="2956583"/>
            <a:ext cx="4378711" cy="548128"/>
          </a:xfrm>
          <a:prstGeom prst="rect">
            <a:avLst/>
          </a:prstGeom>
        </p:spPr>
        <p:txBody>
          <a:bodyPr vert="horz" wrap="square" lIns="163160" tIns="81580" rIns="163160" bIns="8158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r>
              <a:rPr lang="en-US" sz="2326" dirty="0">
                <a:solidFill>
                  <a:srgbClr val="FF0000"/>
                </a:solidFill>
                <a:latin typeface="Lato Light"/>
                <a:cs typeface="Lato Light"/>
              </a:rPr>
              <a:t>MADE BY JAPANESE 世界貢献</a:t>
            </a:r>
          </a:p>
        </p:txBody>
      </p:sp>
      <p:sp>
        <p:nvSpPr>
          <p:cNvPr id="22" name="右カーブ矢印 21">
            <a:extLst>
              <a:ext uri="{FF2B5EF4-FFF2-40B4-BE49-F238E27FC236}">
                <a16:creationId xmlns:a16="http://schemas.microsoft.com/office/drawing/2014/main" id="{A713D87E-242C-BA40-AA5D-2AFBDDBE2742}"/>
              </a:ext>
            </a:extLst>
          </p:cNvPr>
          <p:cNvSpPr/>
          <p:nvPr/>
        </p:nvSpPr>
        <p:spPr>
          <a:xfrm>
            <a:off x="2544468" y="4011751"/>
            <a:ext cx="2200793" cy="5143500"/>
          </a:xfrm>
          <a:prstGeom prst="curved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solidFill>
                <a:schemeClr val="tx1"/>
              </a:solidFill>
            </a:endParaRPr>
          </a:p>
        </p:txBody>
      </p:sp>
      <p:sp>
        <p:nvSpPr>
          <p:cNvPr id="73" name="右カーブ矢印 72">
            <a:extLst>
              <a:ext uri="{FF2B5EF4-FFF2-40B4-BE49-F238E27FC236}">
                <a16:creationId xmlns:a16="http://schemas.microsoft.com/office/drawing/2014/main" id="{D9207DAC-A2A9-244B-89EE-ADC856988DDB}"/>
              </a:ext>
            </a:extLst>
          </p:cNvPr>
          <p:cNvSpPr/>
          <p:nvPr/>
        </p:nvSpPr>
        <p:spPr>
          <a:xfrm rot="10800000">
            <a:off x="13552350" y="3995948"/>
            <a:ext cx="2200793" cy="5143500"/>
          </a:xfrm>
          <a:prstGeom prst="curved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solidFill>
                <a:schemeClr val="tx1"/>
              </a:solidFill>
            </a:endParaRPr>
          </a:p>
        </p:txBody>
      </p:sp>
      <p:sp>
        <p:nvSpPr>
          <p:cNvPr id="23" name="下矢印 22">
            <a:extLst>
              <a:ext uri="{FF2B5EF4-FFF2-40B4-BE49-F238E27FC236}">
                <a16:creationId xmlns:a16="http://schemas.microsoft.com/office/drawing/2014/main" id="{0391CB80-E537-2F4F-85EB-2A2EECBCE6F0}"/>
              </a:ext>
            </a:extLst>
          </p:cNvPr>
          <p:cNvSpPr/>
          <p:nvPr/>
        </p:nvSpPr>
        <p:spPr>
          <a:xfrm flipH="1">
            <a:off x="12268546" y="5040451"/>
            <a:ext cx="840888" cy="3792682"/>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sp>
        <p:nvSpPr>
          <p:cNvPr id="74" name="下矢印 73">
            <a:extLst>
              <a:ext uri="{FF2B5EF4-FFF2-40B4-BE49-F238E27FC236}">
                <a16:creationId xmlns:a16="http://schemas.microsoft.com/office/drawing/2014/main" id="{CA0A975B-64E2-0748-8A05-2C86AE5C26F5}"/>
              </a:ext>
            </a:extLst>
          </p:cNvPr>
          <p:cNvSpPr/>
          <p:nvPr/>
        </p:nvSpPr>
        <p:spPr>
          <a:xfrm rot="10800000" flipH="1">
            <a:off x="5235050" y="5040451"/>
            <a:ext cx="840888" cy="3792682"/>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A8E62418-26DB-6740-AD3A-F07886F5C9EA}"/>
              </a:ext>
            </a:extLst>
          </p:cNvPr>
          <p:cNvSpPr/>
          <p:nvPr/>
        </p:nvSpPr>
        <p:spPr>
          <a:xfrm>
            <a:off x="3992845" y="11405659"/>
            <a:ext cx="10474037" cy="23103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59E3C6C4-99CC-0249-92E1-F45E53E6FB6D}"/>
              </a:ext>
            </a:extLst>
          </p:cNvPr>
          <p:cNvSpPr txBox="1"/>
          <p:nvPr/>
        </p:nvSpPr>
        <p:spPr>
          <a:xfrm>
            <a:off x="921048" y="3414689"/>
            <a:ext cx="4314001" cy="646331"/>
          </a:xfrm>
          <a:prstGeom prst="rect">
            <a:avLst/>
          </a:prstGeom>
          <a:noFill/>
        </p:spPr>
        <p:txBody>
          <a:bodyPr wrap="none" rtlCol="0">
            <a:spAutoFit/>
          </a:bodyPr>
          <a:lstStyle/>
          <a:p>
            <a:r>
              <a:rPr kumimoji="1" lang="ja-JP" altLang="en-US"/>
              <a:t>海外研修生受け入れ</a:t>
            </a:r>
          </a:p>
        </p:txBody>
      </p:sp>
      <p:sp>
        <p:nvSpPr>
          <p:cNvPr id="17" name="テキスト ボックス 16">
            <a:extLst>
              <a:ext uri="{FF2B5EF4-FFF2-40B4-BE49-F238E27FC236}">
                <a16:creationId xmlns:a16="http://schemas.microsoft.com/office/drawing/2014/main" id="{12DBDFBD-14AF-044B-9F86-4F155649A1E1}"/>
              </a:ext>
            </a:extLst>
          </p:cNvPr>
          <p:cNvSpPr txBox="1"/>
          <p:nvPr/>
        </p:nvSpPr>
        <p:spPr>
          <a:xfrm>
            <a:off x="3771467" y="9473065"/>
            <a:ext cx="1107996" cy="646331"/>
          </a:xfrm>
          <a:prstGeom prst="rect">
            <a:avLst/>
          </a:prstGeom>
          <a:noFill/>
        </p:spPr>
        <p:txBody>
          <a:bodyPr wrap="none" rtlCol="0">
            <a:spAutoFit/>
          </a:bodyPr>
          <a:lstStyle/>
          <a:p>
            <a:r>
              <a:rPr kumimoji="1" lang="ja-JP" altLang="en-US"/>
              <a:t>教育</a:t>
            </a:r>
          </a:p>
        </p:txBody>
      </p:sp>
      <p:sp>
        <p:nvSpPr>
          <p:cNvPr id="21" name="テキスト ボックス 20">
            <a:extLst>
              <a:ext uri="{FF2B5EF4-FFF2-40B4-BE49-F238E27FC236}">
                <a16:creationId xmlns:a16="http://schemas.microsoft.com/office/drawing/2014/main" id="{4167FDB5-CD33-A845-9FF7-8203365D0753}"/>
              </a:ext>
            </a:extLst>
          </p:cNvPr>
          <p:cNvSpPr txBox="1"/>
          <p:nvPr/>
        </p:nvSpPr>
        <p:spPr>
          <a:xfrm>
            <a:off x="12708216" y="2926781"/>
            <a:ext cx="4294765" cy="1200329"/>
          </a:xfrm>
          <a:prstGeom prst="rect">
            <a:avLst/>
          </a:prstGeom>
          <a:noFill/>
        </p:spPr>
        <p:txBody>
          <a:bodyPr wrap="none" rtlCol="0">
            <a:spAutoFit/>
          </a:bodyPr>
          <a:lstStyle/>
          <a:p>
            <a:r>
              <a:rPr kumimoji="1" lang="ja-JP" altLang="en-US"/>
              <a:t>帰国先現地での連携</a:t>
            </a:r>
            <a:endParaRPr kumimoji="1" lang="en-US" altLang="ja-JP" dirty="0"/>
          </a:p>
          <a:p>
            <a:r>
              <a:rPr kumimoji="1" lang="ja-JP" altLang="en-US"/>
              <a:t>と継続的指導</a:t>
            </a:r>
          </a:p>
        </p:txBody>
      </p:sp>
      <p:sp>
        <p:nvSpPr>
          <p:cNvPr id="24" name="テキスト ボックス 23">
            <a:extLst>
              <a:ext uri="{FF2B5EF4-FFF2-40B4-BE49-F238E27FC236}">
                <a16:creationId xmlns:a16="http://schemas.microsoft.com/office/drawing/2014/main" id="{0154CE11-2875-884D-AB79-AAEB89A1B7F6}"/>
              </a:ext>
            </a:extLst>
          </p:cNvPr>
          <p:cNvSpPr txBox="1"/>
          <p:nvPr/>
        </p:nvSpPr>
        <p:spPr>
          <a:xfrm>
            <a:off x="12688990" y="9470393"/>
            <a:ext cx="2492990" cy="646331"/>
          </a:xfrm>
          <a:prstGeom prst="rect">
            <a:avLst/>
          </a:prstGeom>
          <a:noFill/>
        </p:spPr>
        <p:txBody>
          <a:bodyPr wrap="none" rtlCol="0">
            <a:spAutoFit/>
          </a:bodyPr>
          <a:lstStyle/>
          <a:p>
            <a:r>
              <a:rPr kumimoji="1" lang="ja-JP" altLang="en-US"/>
              <a:t>海外研修生</a:t>
            </a:r>
          </a:p>
        </p:txBody>
      </p:sp>
      <p:sp>
        <p:nvSpPr>
          <p:cNvPr id="28" name="テキスト ボックス 27">
            <a:extLst>
              <a:ext uri="{FF2B5EF4-FFF2-40B4-BE49-F238E27FC236}">
                <a16:creationId xmlns:a16="http://schemas.microsoft.com/office/drawing/2014/main" id="{9155724E-AE47-EC44-9AD3-88259A51EB18}"/>
              </a:ext>
            </a:extLst>
          </p:cNvPr>
          <p:cNvSpPr txBox="1"/>
          <p:nvPr/>
        </p:nvSpPr>
        <p:spPr>
          <a:xfrm>
            <a:off x="13034597" y="6260335"/>
            <a:ext cx="3865225" cy="1200329"/>
          </a:xfrm>
          <a:prstGeom prst="rect">
            <a:avLst/>
          </a:prstGeom>
          <a:noFill/>
        </p:spPr>
        <p:txBody>
          <a:bodyPr wrap="none" rtlCol="0">
            <a:spAutoFit/>
          </a:bodyPr>
          <a:lstStyle/>
          <a:p>
            <a:r>
              <a:rPr kumimoji="1" lang="en-US" altLang="ja-JP" dirty="0"/>
              <a:t>MADE BY JAPANESE</a:t>
            </a:r>
          </a:p>
          <a:p>
            <a:r>
              <a:rPr kumimoji="1" lang="ja-JP" altLang="en-US"/>
              <a:t>の輸入</a:t>
            </a:r>
            <a:endParaRPr kumimoji="1" lang="en-US" altLang="ja-JP" dirty="0"/>
          </a:p>
        </p:txBody>
      </p:sp>
      <p:sp>
        <p:nvSpPr>
          <p:cNvPr id="3" name="U ターン矢印 2">
            <a:extLst>
              <a:ext uri="{FF2B5EF4-FFF2-40B4-BE49-F238E27FC236}">
                <a16:creationId xmlns:a16="http://schemas.microsoft.com/office/drawing/2014/main" id="{6878615E-13D6-0044-9DC7-F3DFA5BAE66F}"/>
              </a:ext>
            </a:extLst>
          </p:cNvPr>
          <p:cNvSpPr/>
          <p:nvPr/>
        </p:nvSpPr>
        <p:spPr>
          <a:xfrm>
            <a:off x="5608620" y="8002861"/>
            <a:ext cx="7099596" cy="1842182"/>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9" name="U ターン矢印 28">
            <a:extLst>
              <a:ext uri="{FF2B5EF4-FFF2-40B4-BE49-F238E27FC236}">
                <a16:creationId xmlns:a16="http://schemas.microsoft.com/office/drawing/2014/main" id="{596E3DA1-9034-E84F-9F71-577D72BCCFBC}"/>
              </a:ext>
            </a:extLst>
          </p:cNvPr>
          <p:cNvSpPr/>
          <p:nvPr/>
        </p:nvSpPr>
        <p:spPr>
          <a:xfrm rot="10800000">
            <a:off x="5556257" y="10143856"/>
            <a:ext cx="7099596" cy="1842182"/>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0" name="テキスト ボックス 29">
            <a:extLst>
              <a:ext uri="{FF2B5EF4-FFF2-40B4-BE49-F238E27FC236}">
                <a16:creationId xmlns:a16="http://schemas.microsoft.com/office/drawing/2014/main" id="{45B16374-83C0-D34C-B074-6D3E6A059277}"/>
              </a:ext>
            </a:extLst>
          </p:cNvPr>
          <p:cNvSpPr txBox="1"/>
          <p:nvPr/>
        </p:nvSpPr>
        <p:spPr>
          <a:xfrm>
            <a:off x="6983094" y="10609921"/>
            <a:ext cx="4493538" cy="646331"/>
          </a:xfrm>
          <a:prstGeom prst="rect">
            <a:avLst/>
          </a:prstGeom>
          <a:noFill/>
        </p:spPr>
        <p:txBody>
          <a:bodyPr wrap="none" rtlCol="0">
            <a:spAutoFit/>
          </a:bodyPr>
          <a:lstStyle/>
          <a:p>
            <a:r>
              <a:rPr kumimoji="1" lang="ja-JP" altLang="en-US"/>
              <a:t>持続可能域内循環型</a:t>
            </a:r>
          </a:p>
        </p:txBody>
      </p:sp>
      <p:sp>
        <p:nvSpPr>
          <p:cNvPr id="31" name="テキスト ボックス 30">
            <a:extLst>
              <a:ext uri="{FF2B5EF4-FFF2-40B4-BE49-F238E27FC236}">
                <a16:creationId xmlns:a16="http://schemas.microsoft.com/office/drawing/2014/main" id="{E3BB50EB-744D-6D4E-8F8D-D9B682D46EF0}"/>
              </a:ext>
            </a:extLst>
          </p:cNvPr>
          <p:cNvSpPr txBox="1"/>
          <p:nvPr/>
        </p:nvSpPr>
        <p:spPr>
          <a:xfrm>
            <a:off x="2974096" y="6121856"/>
            <a:ext cx="4139275" cy="1754326"/>
          </a:xfrm>
          <a:prstGeom prst="rect">
            <a:avLst/>
          </a:prstGeom>
          <a:noFill/>
        </p:spPr>
        <p:txBody>
          <a:bodyPr wrap="none" rtlCol="0">
            <a:spAutoFit/>
          </a:bodyPr>
          <a:lstStyle/>
          <a:p>
            <a:r>
              <a:rPr kumimoji="1" lang="ja-JP" altLang="en-US"/>
              <a:t>国内での教育、生産</a:t>
            </a:r>
            <a:endParaRPr kumimoji="1" lang="en-US" altLang="ja-JP" dirty="0"/>
          </a:p>
          <a:p>
            <a:r>
              <a:rPr kumimoji="1" lang="ja-JP" altLang="en-US"/>
              <a:t>連携での輸出</a:t>
            </a:r>
            <a:endParaRPr kumimoji="1" lang="en-US" altLang="ja-JP" dirty="0"/>
          </a:p>
          <a:p>
            <a:endParaRPr kumimoji="1" lang="ja-JP" altLang="en-US"/>
          </a:p>
        </p:txBody>
      </p:sp>
      <p:sp>
        <p:nvSpPr>
          <p:cNvPr id="4" name="上矢印 3">
            <a:extLst>
              <a:ext uri="{FF2B5EF4-FFF2-40B4-BE49-F238E27FC236}">
                <a16:creationId xmlns:a16="http://schemas.microsoft.com/office/drawing/2014/main" id="{F16F45A5-4F51-DD42-9A1F-3C2247E0A436}"/>
              </a:ext>
            </a:extLst>
          </p:cNvPr>
          <p:cNvSpPr/>
          <p:nvPr/>
        </p:nvSpPr>
        <p:spPr>
          <a:xfrm flipH="1">
            <a:off x="6518853" y="7654793"/>
            <a:ext cx="683438" cy="1324085"/>
          </a:xfrm>
          <a:prstGeom prst="upArrow">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上矢印 31">
            <a:extLst>
              <a:ext uri="{FF2B5EF4-FFF2-40B4-BE49-F238E27FC236}">
                <a16:creationId xmlns:a16="http://schemas.microsoft.com/office/drawing/2014/main" id="{CC257F39-991F-E242-9406-BBAE2AFE3802}"/>
              </a:ext>
            </a:extLst>
          </p:cNvPr>
          <p:cNvSpPr/>
          <p:nvPr/>
        </p:nvSpPr>
        <p:spPr>
          <a:xfrm flipH="1">
            <a:off x="11131015" y="7651219"/>
            <a:ext cx="683438" cy="1324085"/>
          </a:xfrm>
          <a:prstGeom prst="upArrow">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上矢印 32">
            <a:extLst>
              <a:ext uri="{FF2B5EF4-FFF2-40B4-BE49-F238E27FC236}">
                <a16:creationId xmlns:a16="http://schemas.microsoft.com/office/drawing/2014/main" id="{B27C697D-6F8D-6C45-801A-C29B56EA0E58}"/>
              </a:ext>
            </a:extLst>
          </p:cNvPr>
          <p:cNvSpPr/>
          <p:nvPr/>
        </p:nvSpPr>
        <p:spPr>
          <a:xfrm flipH="1">
            <a:off x="7194602" y="4790094"/>
            <a:ext cx="683438" cy="1324085"/>
          </a:xfrm>
          <a:prstGeom prst="upArrow">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上矢印 33">
            <a:extLst>
              <a:ext uri="{FF2B5EF4-FFF2-40B4-BE49-F238E27FC236}">
                <a16:creationId xmlns:a16="http://schemas.microsoft.com/office/drawing/2014/main" id="{F3640491-3E51-B940-B8E1-81374B5E831A}"/>
              </a:ext>
            </a:extLst>
          </p:cNvPr>
          <p:cNvSpPr/>
          <p:nvPr/>
        </p:nvSpPr>
        <p:spPr>
          <a:xfrm flipH="1">
            <a:off x="10520421" y="4809193"/>
            <a:ext cx="683438" cy="1324085"/>
          </a:xfrm>
          <a:prstGeom prst="upArrow">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3287847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4402008" y="808532"/>
            <a:ext cx="9484015" cy="1085238"/>
          </a:xfrm>
          <a:prstGeom prst="rect">
            <a:avLst/>
          </a:prstGeom>
          <a:noFill/>
        </p:spPr>
        <p:txBody>
          <a:bodyPr wrap="none" lIns="68584" tIns="34292" rIns="68584" bIns="34292" rtlCol="0">
            <a:spAutoFit/>
          </a:bodyPr>
          <a:lstStyle/>
          <a:p>
            <a:pPr algn="ctr"/>
            <a:r>
              <a:rPr lang="ja-JP" altLang="en-US" sz="6602" b="1">
                <a:solidFill>
                  <a:schemeClr val="tx2"/>
                </a:solidFill>
                <a:latin typeface="Lato" charset="0"/>
                <a:ea typeface="Lato" charset="0"/>
                <a:cs typeface="Lato" charset="0"/>
              </a:rPr>
              <a:t>外部からの取り組み紹介</a:t>
            </a:r>
            <a:endParaRPr lang="id-ID" sz="6602" b="1" dirty="0">
              <a:solidFill>
                <a:schemeClr val="tx2"/>
              </a:solidFill>
              <a:latin typeface="Lato" charset="0"/>
              <a:ea typeface="Lato" charset="0"/>
              <a:cs typeface="Lato" charset="0"/>
            </a:endParaRPr>
          </a:p>
        </p:txBody>
      </p:sp>
      <p:sp>
        <p:nvSpPr>
          <p:cNvPr id="26" name="Rectangle 25"/>
          <p:cNvSpPr/>
          <p:nvPr/>
        </p:nvSpPr>
        <p:spPr>
          <a:xfrm>
            <a:off x="8561459" y="1893770"/>
            <a:ext cx="1165082" cy="6859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8522" tIns="34263" rIns="68522" bIns="34263" rtlCol="0" anchor="ctr"/>
          <a:lstStyle/>
          <a:p>
            <a:pPr algn="ctr"/>
            <a:endParaRPr lang="en-US" sz="2701" dirty="0">
              <a:solidFill>
                <a:schemeClr val="accent2"/>
              </a:solidFill>
              <a:latin typeface="Lato Light" charset="0"/>
            </a:endParaRPr>
          </a:p>
        </p:txBody>
      </p:sp>
      <p:sp>
        <p:nvSpPr>
          <p:cNvPr id="58" name="正方形/長方形 57">
            <a:extLst>
              <a:ext uri="{FF2B5EF4-FFF2-40B4-BE49-F238E27FC236}">
                <a16:creationId xmlns:a16="http://schemas.microsoft.com/office/drawing/2014/main" id="{44280173-F56A-9546-B81C-1FCB42224D25}"/>
              </a:ext>
            </a:extLst>
          </p:cNvPr>
          <p:cNvSpPr/>
          <p:nvPr/>
        </p:nvSpPr>
        <p:spPr>
          <a:xfrm>
            <a:off x="6040585" y="12676904"/>
            <a:ext cx="6650181" cy="872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D3FDD0F4-3CF9-8A47-A357-0F2B7D1B7696}"/>
              </a:ext>
            </a:extLst>
          </p:cNvPr>
          <p:cNvSpPr txBox="1"/>
          <p:nvPr/>
        </p:nvSpPr>
        <p:spPr>
          <a:xfrm>
            <a:off x="613195" y="8668611"/>
            <a:ext cx="8131631" cy="3539430"/>
          </a:xfrm>
          <a:prstGeom prst="rect">
            <a:avLst/>
          </a:prstGeom>
          <a:noFill/>
        </p:spPr>
        <p:txBody>
          <a:bodyPr wrap="square" rtlCol="0">
            <a:spAutoFit/>
          </a:bodyPr>
          <a:lstStyle/>
          <a:p>
            <a:r>
              <a:rPr kumimoji="1" lang="ja-JP" altLang="en-US" sz="3200"/>
              <a:t>毎年</a:t>
            </a:r>
            <a:r>
              <a:rPr kumimoji="1" lang="en-US" altLang="ja-JP" sz="3200" dirty="0"/>
              <a:t>1</a:t>
            </a:r>
            <a:r>
              <a:rPr kumimoji="1" lang="ja-JP" altLang="en-US" sz="3200"/>
              <a:t>月にアメリカのラスベガスで行われている、世界最大のテクノロジーショー</a:t>
            </a:r>
            <a:r>
              <a:rPr kumimoji="1" lang="en-US" altLang="ja-JP" sz="3200" dirty="0"/>
              <a:t>CES</a:t>
            </a:r>
            <a:r>
              <a:rPr kumimoji="1" lang="ja-JP" altLang="en-US" sz="3200"/>
              <a:t>において、現在取り組んでいる栽培の可視化技術の活用成果が選ばれる。パナソニックから栽培の取り組みを評価していただき農業部門の代表スピーカーとして登壇。＊今年</a:t>
            </a:r>
            <a:r>
              <a:rPr kumimoji="1" lang="en-US" altLang="ja-JP" sz="3200" dirty="0"/>
              <a:t>1/13</a:t>
            </a:r>
            <a:r>
              <a:rPr kumimoji="1" lang="ja-JP" altLang="en-US" sz="3200"/>
              <a:t>にコロナの影響の為オンラインで行われた時の様子。</a:t>
            </a:r>
          </a:p>
        </p:txBody>
      </p:sp>
      <p:pic>
        <p:nvPicPr>
          <p:cNvPr id="4" name="図 3">
            <a:extLst>
              <a:ext uri="{FF2B5EF4-FFF2-40B4-BE49-F238E27FC236}">
                <a16:creationId xmlns:a16="http://schemas.microsoft.com/office/drawing/2014/main" id="{CB67F387-1ECF-9E45-8C73-E2CCD88D1B1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96564" y="2457870"/>
            <a:ext cx="7764895" cy="5749953"/>
          </a:xfrm>
          <a:prstGeom prst="rect">
            <a:avLst/>
          </a:prstGeom>
        </p:spPr>
      </p:pic>
      <p:pic>
        <p:nvPicPr>
          <p:cNvPr id="8" name="図 7">
            <a:extLst>
              <a:ext uri="{FF2B5EF4-FFF2-40B4-BE49-F238E27FC236}">
                <a16:creationId xmlns:a16="http://schemas.microsoft.com/office/drawing/2014/main" id="{838DDBE5-D8E5-A044-A648-56B5A17E20DE}"/>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8943518" y="2459532"/>
            <a:ext cx="8988042" cy="6066928"/>
          </a:xfrm>
          <a:prstGeom prst="rect">
            <a:avLst/>
          </a:prstGeom>
        </p:spPr>
      </p:pic>
      <p:sp>
        <p:nvSpPr>
          <p:cNvPr id="12" name="テキスト ボックス 11">
            <a:extLst>
              <a:ext uri="{FF2B5EF4-FFF2-40B4-BE49-F238E27FC236}">
                <a16:creationId xmlns:a16="http://schemas.microsoft.com/office/drawing/2014/main" id="{EF678564-93AD-FC43-A611-D81C9C1ADD5F}"/>
              </a:ext>
            </a:extLst>
          </p:cNvPr>
          <p:cNvSpPr txBox="1"/>
          <p:nvPr/>
        </p:nvSpPr>
        <p:spPr>
          <a:xfrm>
            <a:off x="8943518" y="8668610"/>
            <a:ext cx="8731287" cy="3539430"/>
          </a:xfrm>
          <a:prstGeom prst="rect">
            <a:avLst/>
          </a:prstGeom>
          <a:noFill/>
        </p:spPr>
        <p:txBody>
          <a:bodyPr wrap="square" rtlCol="0">
            <a:spAutoFit/>
          </a:bodyPr>
          <a:lstStyle/>
          <a:p>
            <a:r>
              <a:rPr kumimoji="1" lang="ja-JP" altLang="en-US" sz="3200"/>
              <a:t>国立研究開発法人科学技術振興機構からは、域内循環と持続可能な農業（</a:t>
            </a:r>
            <a:r>
              <a:rPr kumimoji="1" lang="en-US" altLang="ja-JP" sz="3200" dirty="0"/>
              <a:t>SDGs</a:t>
            </a:r>
            <a:r>
              <a:rPr kumimoji="1" lang="ja-JP" altLang="en-US" sz="3200"/>
              <a:t>）の例として事例の一つとして選ばれ、科学技術振興機構のサイトの中で紹介された。</a:t>
            </a:r>
            <a:endParaRPr kumimoji="1" lang="en-US" altLang="ja-JP" sz="3200" dirty="0"/>
          </a:p>
          <a:p>
            <a:r>
              <a:rPr kumimoji="1" lang="ja-JP" altLang="en-US" sz="3200"/>
              <a:t>このことから、現在の取り組みの技術が、全国的にもこれから必要になる事だと感じ、さらにこれからも続けて精度を上げていきたいと考えている。</a:t>
            </a:r>
            <a:endParaRPr kumimoji="1" lang="en-US" altLang="ja-JP" sz="3200" dirty="0"/>
          </a:p>
        </p:txBody>
      </p:sp>
    </p:spTree>
    <p:extLst>
      <p:ext uri="{BB962C8B-B14F-4D97-AF65-F5344CB8AC3E}">
        <p14:creationId xmlns:p14="http://schemas.microsoft.com/office/powerpoint/2010/main" val="338560519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spect="1"/>
          </p:cNvSpPr>
          <p:nvPr/>
        </p:nvSpPr>
        <p:spPr>
          <a:xfrm rot="5400000">
            <a:off x="2285998" y="-2285999"/>
            <a:ext cx="13716000" cy="18288000"/>
          </a:xfrm>
          <a:prstGeom prst="rect">
            <a:avLst/>
          </a:prstGeom>
          <a:solidFill>
            <a:schemeClr val="accent6">
              <a:alpha val="80000"/>
            </a:schemeClr>
          </a:solidFill>
          <a:ln>
            <a:noFill/>
          </a:ln>
        </p:spPr>
        <p:style>
          <a:lnRef idx="1">
            <a:schemeClr val="accent1"/>
          </a:lnRef>
          <a:fillRef idx="3">
            <a:schemeClr val="accent1"/>
          </a:fillRef>
          <a:effectRef idx="2">
            <a:schemeClr val="accent1"/>
          </a:effectRef>
          <a:fontRef idx="minor">
            <a:schemeClr val="lt1"/>
          </a:fontRef>
        </p:style>
        <p:txBody>
          <a:bodyPr lIns="182846" tIns="91422" rIns="182846" bIns="91422" rtlCol="0" anchor="ctr"/>
          <a:lstStyle/>
          <a:p>
            <a:pPr algn="ctr"/>
            <a:endParaRPr lang="en-US" sz="2701" dirty="0">
              <a:latin typeface="Lato Light"/>
            </a:endParaRPr>
          </a:p>
        </p:txBody>
      </p:sp>
      <p:sp>
        <p:nvSpPr>
          <p:cNvPr id="23" name="AutoShape 5"/>
          <p:cNvSpPr>
            <a:spLocks/>
          </p:cNvSpPr>
          <p:nvPr/>
        </p:nvSpPr>
        <p:spPr bwMode="auto">
          <a:xfrm>
            <a:off x="5238092" y="5728702"/>
            <a:ext cx="7854332" cy="299162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38102" tIns="38102" rIns="38102" bIns="38102" anchor="ctr"/>
          <a:lstStyle/>
          <a:p>
            <a:pPr algn="ctr">
              <a:defRPr/>
            </a:pPr>
            <a:r>
              <a:rPr lang="es-ES" sz="6902" dirty="0">
                <a:solidFill>
                  <a:schemeClr val="bg1"/>
                </a:solidFill>
                <a:latin typeface="Lato Regular"/>
                <a:cs typeface="Lato Regular"/>
              </a:rPr>
              <a:t>THANK YOU</a:t>
            </a:r>
          </a:p>
        </p:txBody>
      </p:sp>
      <p:sp>
        <p:nvSpPr>
          <p:cNvPr id="24" name="Line 4"/>
          <p:cNvSpPr>
            <a:spLocks noChangeShapeType="1"/>
          </p:cNvSpPr>
          <p:nvPr/>
        </p:nvSpPr>
        <p:spPr bwMode="auto">
          <a:xfrm flipV="1">
            <a:off x="7370084" y="7918788"/>
            <a:ext cx="3597342" cy="0"/>
          </a:xfrm>
          <a:prstGeom prst="line">
            <a:avLst/>
          </a:prstGeom>
          <a:noFill/>
          <a:ln w="25400" cap="flat" cmpd="sng">
            <a:solidFill>
              <a:srgbClr val="DCDEE0"/>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s-ES" sz="4201">
              <a:effectLst>
                <a:outerShdw blurRad="38100" dist="38100" dir="2700000" algn="tl">
                  <a:srgbClr val="DDDDDD"/>
                </a:outerShdw>
              </a:effectLst>
              <a:latin typeface="Gill Sans" charset="0"/>
              <a:cs typeface="Gill Sans" charset="0"/>
              <a:sym typeface="Gill Sans" charset="0"/>
            </a:endParaRPr>
          </a:p>
        </p:txBody>
      </p:sp>
      <p:sp>
        <p:nvSpPr>
          <p:cNvPr id="25" name="AutoShape 3"/>
          <p:cNvSpPr>
            <a:spLocks/>
          </p:cNvSpPr>
          <p:nvPr/>
        </p:nvSpPr>
        <p:spPr bwMode="auto">
          <a:xfrm>
            <a:off x="6061502" y="8030372"/>
            <a:ext cx="6362597" cy="200675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485807">
              <a:lnSpc>
                <a:spcPct val="120000"/>
              </a:lnSpc>
              <a:spcBef>
                <a:spcPts val="1275"/>
              </a:spcBef>
              <a:defRPr/>
            </a:pPr>
            <a:endParaRPr lang="es-ES" sz="1951" dirty="0">
              <a:solidFill>
                <a:schemeClr val="bg1"/>
              </a:solidFill>
              <a:latin typeface="Lato Light"/>
              <a:cs typeface="Lato Light"/>
            </a:endParaRPr>
          </a:p>
        </p:txBody>
      </p:sp>
      <p:sp>
        <p:nvSpPr>
          <p:cNvPr id="16" name="AutoShape 119"/>
          <p:cNvSpPr>
            <a:spLocks/>
          </p:cNvSpPr>
          <p:nvPr/>
        </p:nvSpPr>
        <p:spPr bwMode="auto">
          <a:xfrm>
            <a:off x="7420228" y="2887114"/>
            <a:ext cx="3461059" cy="344812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328" y="11543"/>
                </a:moveTo>
                <a:cubicBezTo>
                  <a:pt x="21492" y="11930"/>
                  <a:pt x="21571" y="12337"/>
                  <a:pt x="21571" y="12758"/>
                </a:cubicBezTo>
                <a:cubicBezTo>
                  <a:pt x="21571" y="13464"/>
                  <a:pt x="21388" y="14105"/>
                  <a:pt x="21017" y="14678"/>
                </a:cubicBezTo>
                <a:cubicBezTo>
                  <a:pt x="21111" y="15215"/>
                  <a:pt x="21077" y="15745"/>
                  <a:pt x="20924" y="16285"/>
                </a:cubicBezTo>
                <a:cubicBezTo>
                  <a:pt x="20769" y="16819"/>
                  <a:pt x="20512" y="17287"/>
                  <a:pt x="20141" y="17697"/>
                </a:cubicBezTo>
                <a:cubicBezTo>
                  <a:pt x="20105" y="18451"/>
                  <a:pt x="19901" y="19081"/>
                  <a:pt x="19531" y="19580"/>
                </a:cubicBezTo>
                <a:cubicBezTo>
                  <a:pt x="19161" y="20080"/>
                  <a:pt x="18700" y="20481"/>
                  <a:pt x="18146" y="20783"/>
                </a:cubicBezTo>
                <a:cubicBezTo>
                  <a:pt x="17593" y="21088"/>
                  <a:pt x="16982" y="21297"/>
                  <a:pt x="16321" y="21419"/>
                </a:cubicBezTo>
                <a:cubicBezTo>
                  <a:pt x="15660" y="21540"/>
                  <a:pt x="15010" y="21599"/>
                  <a:pt x="14380" y="21599"/>
                </a:cubicBezTo>
                <a:cubicBezTo>
                  <a:pt x="13730" y="21599"/>
                  <a:pt x="13077" y="21554"/>
                  <a:pt x="12424" y="21461"/>
                </a:cubicBezTo>
                <a:cubicBezTo>
                  <a:pt x="11772" y="21362"/>
                  <a:pt x="11127" y="21235"/>
                  <a:pt x="10497" y="21074"/>
                </a:cubicBezTo>
                <a:cubicBezTo>
                  <a:pt x="9864" y="20894"/>
                  <a:pt x="9237" y="20702"/>
                  <a:pt x="8610" y="20493"/>
                </a:cubicBezTo>
                <a:cubicBezTo>
                  <a:pt x="7982" y="20286"/>
                  <a:pt x="7341" y="20182"/>
                  <a:pt x="6680" y="20182"/>
                </a:cubicBezTo>
                <a:lnTo>
                  <a:pt x="1607" y="20182"/>
                </a:lnTo>
                <a:cubicBezTo>
                  <a:pt x="1167" y="20182"/>
                  <a:pt x="785" y="20029"/>
                  <a:pt x="471" y="19713"/>
                </a:cubicBezTo>
                <a:cubicBezTo>
                  <a:pt x="158" y="19405"/>
                  <a:pt x="0" y="19024"/>
                  <a:pt x="0" y="18572"/>
                </a:cubicBezTo>
                <a:lnTo>
                  <a:pt x="0" y="9880"/>
                </a:lnTo>
                <a:cubicBezTo>
                  <a:pt x="0" y="9440"/>
                  <a:pt x="158" y="9064"/>
                  <a:pt x="471" y="8754"/>
                </a:cubicBezTo>
                <a:cubicBezTo>
                  <a:pt x="785" y="8440"/>
                  <a:pt x="1167" y="8285"/>
                  <a:pt x="1607" y="8285"/>
                </a:cubicBezTo>
                <a:lnTo>
                  <a:pt x="6315" y="8285"/>
                </a:lnTo>
                <a:cubicBezTo>
                  <a:pt x="6558" y="8160"/>
                  <a:pt x="6750" y="8022"/>
                  <a:pt x="6897" y="7872"/>
                </a:cubicBezTo>
                <a:cubicBezTo>
                  <a:pt x="7041" y="7723"/>
                  <a:pt x="7197" y="7548"/>
                  <a:pt x="7369" y="7342"/>
                </a:cubicBezTo>
                <a:cubicBezTo>
                  <a:pt x="7513" y="7161"/>
                  <a:pt x="7663" y="6986"/>
                  <a:pt x="7810" y="6819"/>
                </a:cubicBezTo>
                <a:cubicBezTo>
                  <a:pt x="7957" y="6653"/>
                  <a:pt x="8112" y="6483"/>
                  <a:pt x="8276" y="6311"/>
                </a:cubicBezTo>
                <a:cubicBezTo>
                  <a:pt x="8570" y="5997"/>
                  <a:pt x="8918" y="5690"/>
                  <a:pt x="9302" y="5385"/>
                </a:cubicBezTo>
                <a:cubicBezTo>
                  <a:pt x="9692" y="5085"/>
                  <a:pt x="9989" y="4749"/>
                  <a:pt x="10195" y="4379"/>
                </a:cubicBezTo>
                <a:cubicBezTo>
                  <a:pt x="10339" y="4117"/>
                  <a:pt x="10443" y="3826"/>
                  <a:pt x="10506" y="3507"/>
                </a:cubicBezTo>
                <a:cubicBezTo>
                  <a:pt x="10565" y="3188"/>
                  <a:pt x="10627" y="2866"/>
                  <a:pt x="10675" y="2538"/>
                </a:cubicBezTo>
                <a:cubicBezTo>
                  <a:pt x="10726" y="2216"/>
                  <a:pt x="10780" y="1900"/>
                  <a:pt x="10845" y="1592"/>
                </a:cubicBezTo>
                <a:cubicBezTo>
                  <a:pt x="10907" y="1287"/>
                  <a:pt x="11014" y="1016"/>
                  <a:pt x="11161" y="776"/>
                </a:cubicBezTo>
                <a:cubicBezTo>
                  <a:pt x="11311" y="536"/>
                  <a:pt x="11523" y="350"/>
                  <a:pt x="11800" y="208"/>
                </a:cubicBezTo>
                <a:cubicBezTo>
                  <a:pt x="12074" y="67"/>
                  <a:pt x="12441" y="0"/>
                  <a:pt x="12902" y="0"/>
                </a:cubicBezTo>
                <a:cubicBezTo>
                  <a:pt x="13450" y="0"/>
                  <a:pt x="13956" y="112"/>
                  <a:pt x="14411" y="344"/>
                </a:cubicBezTo>
                <a:cubicBezTo>
                  <a:pt x="14869" y="573"/>
                  <a:pt x="15250" y="881"/>
                  <a:pt x="15567" y="1270"/>
                </a:cubicBezTo>
                <a:cubicBezTo>
                  <a:pt x="15880" y="1657"/>
                  <a:pt x="16126" y="2101"/>
                  <a:pt x="16304" y="2600"/>
                </a:cubicBezTo>
                <a:cubicBezTo>
                  <a:pt x="16479" y="3103"/>
                  <a:pt x="16570" y="3609"/>
                  <a:pt x="16570" y="4123"/>
                </a:cubicBezTo>
                <a:cubicBezTo>
                  <a:pt x="16570" y="4653"/>
                  <a:pt x="16491" y="5162"/>
                  <a:pt x="16332" y="5645"/>
                </a:cubicBezTo>
                <a:cubicBezTo>
                  <a:pt x="16174" y="6125"/>
                  <a:pt x="15982" y="6610"/>
                  <a:pt x="15759" y="7096"/>
                </a:cubicBezTo>
                <a:cubicBezTo>
                  <a:pt x="16072" y="7079"/>
                  <a:pt x="16389" y="7057"/>
                  <a:pt x="16705" y="7034"/>
                </a:cubicBezTo>
                <a:cubicBezTo>
                  <a:pt x="17019" y="7011"/>
                  <a:pt x="17335" y="7000"/>
                  <a:pt x="17652" y="7000"/>
                </a:cubicBezTo>
                <a:cubicBezTo>
                  <a:pt x="18149" y="7000"/>
                  <a:pt x="18630" y="7048"/>
                  <a:pt x="19099" y="7144"/>
                </a:cubicBezTo>
                <a:cubicBezTo>
                  <a:pt x="19568" y="7237"/>
                  <a:pt x="19986" y="7395"/>
                  <a:pt x="20356" y="7616"/>
                </a:cubicBezTo>
                <a:cubicBezTo>
                  <a:pt x="20726" y="7839"/>
                  <a:pt x="21026" y="8144"/>
                  <a:pt x="21255" y="8528"/>
                </a:cubicBezTo>
                <a:cubicBezTo>
                  <a:pt x="21486" y="8918"/>
                  <a:pt x="21599" y="9409"/>
                  <a:pt x="21599" y="10002"/>
                </a:cubicBezTo>
                <a:cubicBezTo>
                  <a:pt x="21599" y="10265"/>
                  <a:pt x="21580" y="10519"/>
                  <a:pt x="21535" y="10773"/>
                </a:cubicBezTo>
                <a:cubicBezTo>
                  <a:pt x="21484" y="11030"/>
                  <a:pt x="21419" y="11284"/>
                  <a:pt x="21328" y="11543"/>
                </a:cubicBezTo>
                <a:moveTo>
                  <a:pt x="4258" y="18519"/>
                </a:moveTo>
                <a:cubicBezTo>
                  <a:pt x="4555" y="18519"/>
                  <a:pt x="4809" y="18417"/>
                  <a:pt x="5024" y="18214"/>
                </a:cubicBezTo>
                <a:cubicBezTo>
                  <a:pt x="5233" y="18013"/>
                  <a:pt x="5340" y="17759"/>
                  <a:pt x="5340" y="17454"/>
                </a:cubicBezTo>
                <a:cubicBezTo>
                  <a:pt x="5340" y="17155"/>
                  <a:pt x="5233" y="16900"/>
                  <a:pt x="5024" y="16686"/>
                </a:cubicBezTo>
                <a:cubicBezTo>
                  <a:pt x="4812" y="16477"/>
                  <a:pt x="4557" y="16372"/>
                  <a:pt x="4258" y="16372"/>
                </a:cubicBezTo>
                <a:cubicBezTo>
                  <a:pt x="3941" y="16372"/>
                  <a:pt x="3684" y="16477"/>
                  <a:pt x="3486" y="16686"/>
                </a:cubicBezTo>
                <a:cubicBezTo>
                  <a:pt x="3289" y="16900"/>
                  <a:pt x="3190" y="17155"/>
                  <a:pt x="3190" y="17454"/>
                </a:cubicBezTo>
                <a:cubicBezTo>
                  <a:pt x="3190" y="17767"/>
                  <a:pt x="3289" y="18024"/>
                  <a:pt x="3486" y="18222"/>
                </a:cubicBezTo>
                <a:cubicBezTo>
                  <a:pt x="3681" y="18420"/>
                  <a:pt x="3939" y="18519"/>
                  <a:pt x="4258" y="18519"/>
                </a:cubicBezTo>
                <a:moveTo>
                  <a:pt x="19164" y="14342"/>
                </a:moveTo>
                <a:cubicBezTo>
                  <a:pt x="19703" y="13901"/>
                  <a:pt x="19975" y="13345"/>
                  <a:pt x="19975" y="12679"/>
                </a:cubicBezTo>
                <a:cubicBezTo>
                  <a:pt x="19975" y="12473"/>
                  <a:pt x="19918" y="12281"/>
                  <a:pt x="19805" y="12097"/>
                </a:cubicBezTo>
                <a:cubicBezTo>
                  <a:pt x="19695" y="11919"/>
                  <a:pt x="19576" y="11761"/>
                  <a:pt x="19446" y="11623"/>
                </a:cubicBezTo>
                <a:cubicBezTo>
                  <a:pt x="19590" y="11363"/>
                  <a:pt x="19720" y="11106"/>
                  <a:pt x="19833" y="10849"/>
                </a:cubicBezTo>
                <a:cubicBezTo>
                  <a:pt x="19944" y="10592"/>
                  <a:pt x="20003" y="10312"/>
                  <a:pt x="20003" y="10002"/>
                </a:cubicBezTo>
                <a:cubicBezTo>
                  <a:pt x="20003" y="9688"/>
                  <a:pt x="19924" y="9440"/>
                  <a:pt x="19766" y="9251"/>
                </a:cubicBezTo>
                <a:cubicBezTo>
                  <a:pt x="19607" y="9070"/>
                  <a:pt x="19415" y="8929"/>
                  <a:pt x="19184" y="8833"/>
                </a:cubicBezTo>
                <a:cubicBezTo>
                  <a:pt x="18955" y="8739"/>
                  <a:pt x="18698" y="8683"/>
                  <a:pt x="18418" y="8663"/>
                </a:cubicBezTo>
                <a:cubicBezTo>
                  <a:pt x="18138" y="8643"/>
                  <a:pt x="17884" y="8635"/>
                  <a:pt x="17649" y="8635"/>
                </a:cubicBezTo>
                <a:cubicBezTo>
                  <a:pt x="17242" y="8635"/>
                  <a:pt x="16835" y="8649"/>
                  <a:pt x="16423" y="8677"/>
                </a:cubicBezTo>
                <a:cubicBezTo>
                  <a:pt x="16010" y="8706"/>
                  <a:pt x="15606" y="8720"/>
                  <a:pt x="15199" y="8720"/>
                </a:cubicBezTo>
                <a:cubicBezTo>
                  <a:pt x="14917" y="8720"/>
                  <a:pt x="14643" y="8706"/>
                  <a:pt x="14366" y="8677"/>
                </a:cubicBezTo>
                <a:cubicBezTo>
                  <a:pt x="14089" y="8649"/>
                  <a:pt x="13829" y="8584"/>
                  <a:pt x="13574" y="8474"/>
                </a:cubicBezTo>
                <a:cubicBezTo>
                  <a:pt x="13574" y="8104"/>
                  <a:pt x="13645" y="7754"/>
                  <a:pt x="13792" y="7421"/>
                </a:cubicBezTo>
                <a:cubicBezTo>
                  <a:pt x="13936" y="7087"/>
                  <a:pt x="14094" y="6751"/>
                  <a:pt x="14275" y="6413"/>
                </a:cubicBezTo>
                <a:cubicBezTo>
                  <a:pt x="14448" y="6074"/>
                  <a:pt x="14606" y="5721"/>
                  <a:pt x="14747" y="5351"/>
                </a:cubicBezTo>
                <a:cubicBezTo>
                  <a:pt x="14886" y="4984"/>
                  <a:pt x="14953" y="4574"/>
                  <a:pt x="14953" y="4122"/>
                </a:cubicBezTo>
                <a:cubicBezTo>
                  <a:pt x="14953" y="3823"/>
                  <a:pt x="14905" y="3529"/>
                  <a:pt x="14812" y="3236"/>
                </a:cubicBezTo>
                <a:cubicBezTo>
                  <a:pt x="14716" y="2945"/>
                  <a:pt x="14583" y="2677"/>
                  <a:pt x="14411" y="2439"/>
                </a:cubicBezTo>
                <a:cubicBezTo>
                  <a:pt x="14238" y="2199"/>
                  <a:pt x="14027" y="2002"/>
                  <a:pt x="13775" y="1843"/>
                </a:cubicBezTo>
                <a:cubicBezTo>
                  <a:pt x="13521" y="1688"/>
                  <a:pt x="13230" y="1606"/>
                  <a:pt x="12893" y="1606"/>
                </a:cubicBezTo>
                <a:lnTo>
                  <a:pt x="12744" y="1606"/>
                </a:lnTo>
                <a:cubicBezTo>
                  <a:pt x="12681" y="1606"/>
                  <a:pt x="12631" y="1617"/>
                  <a:pt x="12594" y="1634"/>
                </a:cubicBezTo>
                <a:cubicBezTo>
                  <a:pt x="12523" y="1671"/>
                  <a:pt x="12481" y="1705"/>
                  <a:pt x="12472" y="1742"/>
                </a:cubicBezTo>
                <a:cubicBezTo>
                  <a:pt x="12464" y="1778"/>
                  <a:pt x="12450" y="1838"/>
                  <a:pt x="12430" y="1920"/>
                </a:cubicBezTo>
                <a:cubicBezTo>
                  <a:pt x="12323" y="2450"/>
                  <a:pt x="12221" y="3007"/>
                  <a:pt x="12128" y="3586"/>
                </a:cubicBezTo>
                <a:cubicBezTo>
                  <a:pt x="12034" y="4167"/>
                  <a:pt x="11854" y="4698"/>
                  <a:pt x="11596" y="5176"/>
                </a:cubicBezTo>
                <a:cubicBezTo>
                  <a:pt x="11334" y="5636"/>
                  <a:pt x="11000" y="6034"/>
                  <a:pt x="10596" y="6367"/>
                </a:cubicBezTo>
                <a:cubicBezTo>
                  <a:pt x="10189" y="6701"/>
                  <a:pt x="9802" y="7051"/>
                  <a:pt x="9432" y="7421"/>
                </a:cubicBezTo>
                <a:cubicBezTo>
                  <a:pt x="9169" y="7700"/>
                  <a:pt x="8949" y="7954"/>
                  <a:pt x="8771" y="8183"/>
                </a:cubicBezTo>
                <a:cubicBezTo>
                  <a:pt x="8593" y="8412"/>
                  <a:pt x="8403" y="8632"/>
                  <a:pt x="8211" y="8833"/>
                </a:cubicBezTo>
                <a:cubicBezTo>
                  <a:pt x="8016" y="9036"/>
                  <a:pt x="7799" y="9222"/>
                  <a:pt x="7556" y="9400"/>
                </a:cubicBezTo>
                <a:cubicBezTo>
                  <a:pt x="7313" y="9575"/>
                  <a:pt x="7019" y="9736"/>
                  <a:pt x="6674" y="9880"/>
                </a:cubicBezTo>
                <a:lnTo>
                  <a:pt x="6646" y="9880"/>
                </a:lnTo>
                <a:lnTo>
                  <a:pt x="6646" y="18572"/>
                </a:lnTo>
                <a:cubicBezTo>
                  <a:pt x="7279" y="18572"/>
                  <a:pt x="7889" y="18649"/>
                  <a:pt x="8485" y="18795"/>
                </a:cubicBezTo>
                <a:cubicBezTo>
                  <a:pt x="9081" y="18945"/>
                  <a:pt x="9683" y="19103"/>
                  <a:pt x="10294" y="19270"/>
                </a:cubicBezTo>
                <a:cubicBezTo>
                  <a:pt x="10901" y="19439"/>
                  <a:pt x="11537" y="19592"/>
                  <a:pt x="12207" y="19741"/>
                </a:cubicBezTo>
                <a:cubicBezTo>
                  <a:pt x="12874" y="19891"/>
                  <a:pt x="13594" y="19965"/>
                  <a:pt x="14374" y="19965"/>
                </a:cubicBezTo>
                <a:cubicBezTo>
                  <a:pt x="14781" y="19965"/>
                  <a:pt x="15222" y="19939"/>
                  <a:pt x="15699" y="19885"/>
                </a:cubicBezTo>
                <a:cubicBezTo>
                  <a:pt x="16177" y="19829"/>
                  <a:pt x="16626" y="19710"/>
                  <a:pt x="17047" y="19527"/>
                </a:cubicBezTo>
                <a:cubicBezTo>
                  <a:pt x="17468" y="19343"/>
                  <a:pt x="17816" y="19086"/>
                  <a:pt x="18101" y="18762"/>
                </a:cubicBezTo>
                <a:cubicBezTo>
                  <a:pt x="18387" y="18440"/>
                  <a:pt x="18525" y="18010"/>
                  <a:pt x="18525" y="17477"/>
                </a:cubicBezTo>
                <a:cubicBezTo>
                  <a:pt x="18525" y="17386"/>
                  <a:pt x="18522" y="17304"/>
                  <a:pt x="18517" y="17225"/>
                </a:cubicBezTo>
                <a:cubicBezTo>
                  <a:pt x="18503" y="17152"/>
                  <a:pt x="18488" y="17070"/>
                  <a:pt x="18471" y="16980"/>
                </a:cubicBezTo>
                <a:cubicBezTo>
                  <a:pt x="18785" y="16836"/>
                  <a:pt x="19028" y="16596"/>
                  <a:pt x="19195" y="16262"/>
                </a:cubicBezTo>
                <a:cubicBezTo>
                  <a:pt x="19364" y="15929"/>
                  <a:pt x="19446" y="15593"/>
                  <a:pt x="19446" y="15263"/>
                </a:cubicBezTo>
                <a:cubicBezTo>
                  <a:pt x="19449" y="14912"/>
                  <a:pt x="19350" y="14605"/>
                  <a:pt x="19164" y="14342"/>
                </a:cubicBezTo>
              </a:path>
            </a:pathLst>
          </a:custGeom>
          <a:solidFill>
            <a:schemeClr val="bg1"/>
          </a:solidFill>
          <a:ln>
            <a:noFill/>
          </a:ln>
          <a:effectLst/>
        </p:spPr>
        <p:txBody>
          <a:bodyPr lIns="76203" tIns="76203" rIns="76203" bIns="76203" anchor="ctr"/>
          <a:lstStyle/>
          <a:p>
            <a:pPr defTabSz="685829">
              <a:defRPr/>
            </a:pPr>
            <a:endParaRPr lang="es-ES" sz="4351" dirty="0">
              <a:solidFill>
                <a:schemeClr val="bg1"/>
              </a:solidFill>
              <a:effectLst>
                <a:outerShdw blurRad="38100" dist="38100" dir="2700000" algn="tl">
                  <a:srgbClr val="000000"/>
                </a:outerShdw>
              </a:effectLst>
              <a:latin typeface="Gill Sans" charset="0"/>
              <a:cs typeface="Gill Sans" charset="0"/>
              <a:sym typeface="Gill Sans" charset="0"/>
            </a:endParaRPr>
          </a:p>
        </p:txBody>
      </p:sp>
    </p:spTree>
    <p:extLst>
      <p:ext uri="{BB962C8B-B14F-4D97-AF65-F5344CB8AC3E}">
        <p14:creationId xmlns:p14="http://schemas.microsoft.com/office/powerpoint/2010/main" val="14231788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grpId="0" nodeType="withEffect" nodePh="1">
                                  <p:stCondLst>
                                    <p:cond delay="0"/>
                                  </p:stCondLst>
                                  <p:endCondLst>
                                    <p:cond evt="begin" delay="0">
                                      <p:tn val="14"/>
                                    </p:cond>
                                  </p:end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animBg="1"/>
      <p:bldP spid="25" grpId="0"/>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riangle 1">
            <a:extLst>
              <a:ext uri="{FF2B5EF4-FFF2-40B4-BE49-F238E27FC236}">
                <a16:creationId xmlns:a16="http://schemas.microsoft.com/office/drawing/2014/main" id="{6BEAD994-E894-4745-AAD6-175437800155}"/>
              </a:ext>
            </a:extLst>
          </p:cNvPr>
          <p:cNvSpPr/>
          <p:nvPr/>
        </p:nvSpPr>
        <p:spPr>
          <a:xfrm rot="10800000">
            <a:off x="6864204" y="7879884"/>
            <a:ext cx="4413566" cy="3550504"/>
          </a:xfrm>
          <a:prstGeom prst="triangl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1"/>
          </a:p>
        </p:txBody>
      </p:sp>
      <p:sp>
        <p:nvSpPr>
          <p:cNvPr id="2" name="Triangle 1"/>
          <p:cNvSpPr/>
          <p:nvPr/>
        </p:nvSpPr>
        <p:spPr>
          <a:xfrm>
            <a:off x="6864204" y="4325362"/>
            <a:ext cx="4413566" cy="3550504"/>
          </a:xfrm>
          <a:prstGeom prst="triangl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1"/>
          </a:p>
        </p:txBody>
      </p:sp>
      <p:sp>
        <p:nvSpPr>
          <p:cNvPr id="18" name="Oval 17"/>
          <p:cNvSpPr/>
          <p:nvPr/>
        </p:nvSpPr>
        <p:spPr>
          <a:xfrm>
            <a:off x="10981629" y="6755291"/>
            <a:ext cx="1731410" cy="1731861"/>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37168" tIns="68584" rIns="137168" bIns="68584" rtlCol="0" anchor="ctr"/>
          <a:lstStyle/>
          <a:p>
            <a:pPr algn="ctr"/>
            <a:endParaRPr lang="en-US" sz="4801" dirty="0">
              <a:solidFill>
                <a:schemeClr val="tx1"/>
              </a:solidFill>
              <a:latin typeface="Lato Light" charset="0"/>
            </a:endParaRPr>
          </a:p>
        </p:txBody>
      </p:sp>
      <p:sp>
        <p:nvSpPr>
          <p:cNvPr id="17" name="Oval 16"/>
          <p:cNvSpPr/>
          <p:nvPr/>
        </p:nvSpPr>
        <p:spPr>
          <a:xfrm>
            <a:off x="5229995" y="6781128"/>
            <a:ext cx="1851465" cy="1851947"/>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37168" tIns="68584" rIns="137168" bIns="68584" rtlCol="0" anchor="ctr"/>
          <a:lstStyle/>
          <a:p>
            <a:pPr algn="ctr"/>
            <a:endParaRPr lang="en-US" sz="4801" dirty="0">
              <a:solidFill>
                <a:schemeClr val="tx1"/>
              </a:solidFill>
              <a:latin typeface="Lato Light" charset="0"/>
            </a:endParaRPr>
          </a:p>
        </p:txBody>
      </p:sp>
      <p:sp>
        <p:nvSpPr>
          <p:cNvPr id="19" name="TextBox 18"/>
          <p:cNvSpPr txBox="1"/>
          <p:nvPr/>
        </p:nvSpPr>
        <p:spPr>
          <a:xfrm>
            <a:off x="7375566" y="479002"/>
            <a:ext cx="3536874" cy="1085238"/>
          </a:xfrm>
          <a:prstGeom prst="rect">
            <a:avLst/>
          </a:prstGeom>
          <a:noFill/>
        </p:spPr>
        <p:txBody>
          <a:bodyPr wrap="none" lIns="68584" tIns="34292" rIns="68584" bIns="34292" rtlCol="0">
            <a:spAutoFit/>
          </a:bodyPr>
          <a:lstStyle/>
          <a:p>
            <a:pPr algn="ctr"/>
            <a:r>
              <a:rPr lang="en-US" sz="6602" b="1" dirty="0" err="1">
                <a:solidFill>
                  <a:schemeClr val="tx2"/>
                </a:solidFill>
                <a:latin typeface="Lato" charset="0"/>
                <a:ea typeface="Lato" charset="0"/>
                <a:cs typeface="Lato" charset="0"/>
              </a:rPr>
              <a:t>重要項目</a:t>
            </a:r>
            <a:endParaRPr lang="id-ID" sz="6602" b="1" dirty="0">
              <a:solidFill>
                <a:schemeClr val="tx2"/>
              </a:solidFill>
              <a:latin typeface="Lato" charset="0"/>
              <a:ea typeface="Lato" charset="0"/>
              <a:cs typeface="Lato" charset="0"/>
            </a:endParaRPr>
          </a:p>
        </p:txBody>
      </p:sp>
      <p:sp>
        <p:nvSpPr>
          <p:cNvPr id="21" name="Rectangle 20"/>
          <p:cNvSpPr/>
          <p:nvPr/>
        </p:nvSpPr>
        <p:spPr>
          <a:xfrm>
            <a:off x="8454958" y="2051934"/>
            <a:ext cx="1165082" cy="6859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8522" tIns="34263" rIns="68522" bIns="34263" rtlCol="0" anchor="ctr"/>
          <a:lstStyle/>
          <a:p>
            <a:pPr algn="ctr"/>
            <a:endParaRPr lang="en-US" sz="2701" dirty="0">
              <a:solidFill>
                <a:schemeClr val="accent2"/>
              </a:solidFill>
              <a:latin typeface="Lato Light" charset="0"/>
            </a:endParaRPr>
          </a:p>
        </p:txBody>
      </p:sp>
      <p:sp>
        <p:nvSpPr>
          <p:cNvPr id="22" name="Subtitle 2"/>
          <p:cNvSpPr txBox="1">
            <a:spLocks/>
          </p:cNvSpPr>
          <p:nvPr/>
        </p:nvSpPr>
        <p:spPr>
          <a:xfrm>
            <a:off x="6855340" y="1447203"/>
            <a:ext cx="4417742" cy="550372"/>
          </a:xfrm>
          <a:prstGeom prst="rect">
            <a:avLst/>
          </a:prstGeom>
        </p:spPr>
        <p:txBody>
          <a:bodyPr vert="horz" wrap="none" lIns="163160" tIns="81580" rIns="163160" bIns="8158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r>
              <a:rPr lang="en-US" altLang="ja-JP" sz="2326" dirty="0">
                <a:solidFill>
                  <a:schemeClr val="accent1"/>
                </a:solidFill>
                <a:latin typeface="Lato Light"/>
                <a:cs typeface="Lato Light"/>
              </a:rPr>
              <a:t> WHAT WE NEED TO ACHIEVE</a:t>
            </a:r>
          </a:p>
        </p:txBody>
      </p:sp>
      <p:sp>
        <p:nvSpPr>
          <p:cNvPr id="26" name="TextBox 25"/>
          <p:cNvSpPr txBox="1"/>
          <p:nvPr/>
        </p:nvSpPr>
        <p:spPr>
          <a:xfrm>
            <a:off x="12911978" y="7267120"/>
            <a:ext cx="4631090" cy="3506024"/>
          </a:xfrm>
          <a:prstGeom prst="rect">
            <a:avLst/>
          </a:prstGeom>
          <a:noFill/>
        </p:spPr>
        <p:txBody>
          <a:bodyPr wrap="square" rtlCol="0">
            <a:spAutoFit/>
          </a:bodyPr>
          <a:lstStyle/>
          <a:p>
            <a:pPr>
              <a:lnSpc>
                <a:spcPts val="3031"/>
              </a:lnSpc>
            </a:pPr>
            <a:r>
              <a:rPr lang="en-US" altLang="ja-JP" sz="1800" dirty="0">
                <a:solidFill>
                  <a:srgbClr val="FF0000"/>
                </a:solidFill>
                <a:latin typeface="Lato Light" charset="0"/>
                <a:ea typeface="Lato Light" charset="0"/>
                <a:cs typeface="Lato Light" charset="0"/>
              </a:rPr>
              <a:t>IT</a:t>
            </a:r>
            <a:r>
              <a:rPr lang="ja-JP" altLang="en-US" sz="1800">
                <a:solidFill>
                  <a:srgbClr val="FF0000"/>
                </a:solidFill>
                <a:latin typeface="Lato Light" charset="0"/>
                <a:ea typeface="Lato Light" charset="0"/>
                <a:cs typeface="Lato Light" charset="0"/>
              </a:rPr>
              <a:t>ロボティクス活用による次世代農業者の教育</a:t>
            </a:r>
            <a:br>
              <a:rPr lang="en-US" altLang="ja-JP" sz="1800" dirty="0">
                <a:solidFill>
                  <a:srgbClr val="FF0000"/>
                </a:solidFill>
                <a:latin typeface="Lato Light" charset="0"/>
                <a:ea typeface="Lato Light" charset="0"/>
                <a:cs typeface="Lato Light" charset="0"/>
              </a:rPr>
            </a:br>
            <a:r>
              <a:rPr lang="en-US" altLang="ja-JP" sz="1800" dirty="0">
                <a:solidFill>
                  <a:srgbClr val="FF0000"/>
                </a:solidFill>
                <a:latin typeface="Lato Light" charset="0"/>
                <a:ea typeface="Lato Light" charset="0"/>
                <a:cs typeface="Lato Light" charset="0"/>
              </a:rPr>
              <a:t>DIY</a:t>
            </a:r>
            <a:r>
              <a:rPr lang="ja-JP" altLang="en-US" sz="1800">
                <a:solidFill>
                  <a:srgbClr val="FF0000"/>
                </a:solidFill>
                <a:latin typeface="Lato Light" charset="0"/>
                <a:ea typeface="Lato Light" charset="0"/>
                <a:cs typeface="Lato Light" charset="0"/>
              </a:rPr>
              <a:t>ロボティクスによる現場に則したスマート農業</a:t>
            </a:r>
            <a:br>
              <a:rPr lang="en-US" altLang="ja-JP" sz="1800" dirty="0">
                <a:solidFill>
                  <a:srgbClr val="FF0000"/>
                </a:solidFill>
                <a:latin typeface="Lato Light" charset="0"/>
                <a:ea typeface="Lato Light" charset="0"/>
                <a:cs typeface="Lato Light" charset="0"/>
              </a:rPr>
            </a:br>
            <a:r>
              <a:rPr lang="ja-JP" altLang="en-US" sz="1800">
                <a:latin typeface="Lato Light" charset="0"/>
                <a:ea typeface="Lato Light" charset="0"/>
                <a:cs typeface="Lato Light" charset="0"/>
              </a:rPr>
              <a:t>新規就農、海外、地元農業者が学べる場</a:t>
            </a:r>
            <a:endParaRPr lang="en-US" altLang="ja-JP" sz="1800" dirty="0">
              <a:latin typeface="Lato Light" charset="0"/>
              <a:ea typeface="Lato Light" charset="0"/>
              <a:cs typeface="Lato Light" charset="0"/>
            </a:endParaRPr>
          </a:p>
          <a:p>
            <a:pPr>
              <a:lnSpc>
                <a:spcPts val="3031"/>
              </a:lnSpc>
            </a:pPr>
            <a:r>
              <a:rPr lang="ja-JP" altLang="en-US" sz="1800">
                <a:latin typeface="Lato Light" charset="0"/>
                <a:ea typeface="Lato Light" charset="0"/>
                <a:cs typeface="Lato Light" charset="0"/>
              </a:rPr>
              <a:t>地元住民の農食リテラシー教育の場</a:t>
            </a:r>
            <a:endParaRPr lang="en-US" altLang="ja-JP" sz="1800" dirty="0">
              <a:latin typeface="Lato Light" charset="0"/>
              <a:ea typeface="Lato Light" charset="0"/>
              <a:cs typeface="Lato Light" charset="0"/>
            </a:endParaRPr>
          </a:p>
          <a:p>
            <a:pPr>
              <a:lnSpc>
                <a:spcPts val="3031"/>
              </a:lnSpc>
            </a:pPr>
            <a:r>
              <a:rPr lang="ja-JP" altLang="en-US" sz="1800">
                <a:latin typeface="Lato Light" charset="0"/>
                <a:ea typeface="Lato Light" charset="0"/>
                <a:cs typeface="Lato Light" charset="0"/>
              </a:rPr>
              <a:t>地元住民との地域共創</a:t>
            </a:r>
            <a:br>
              <a:rPr lang="en-US" altLang="ja-JP" sz="1800" dirty="0">
                <a:latin typeface="Lato Light" charset="0"/>
                <a:ea typeface="Lato Light" charset="0"/>
                <a:cs typeface="Lato Light" charset="0"/>
              </a:rPr>
            </a:br>
            <a:r>
              <a:rPr lang="ja-JP" altLang="en-US" sz="1800">
                <a:latin typeface="Lato Light" charset="0"/>
                <a:ea typeface="Lato Light" charset="0"/>
                <a:cs typeface="Lato Light" charset="0"/>
              </a:rPr>
              <a:t>子どもと大人の食育の場</a:t>
            </a:r>
            <a:endParaRPr lang="en-US" altLang="ja-JP" sz="1800" dirty="0">
              <a:latin typeface="Lato Light" charset="0"/>
              <a:ea typeface="Lato Light" charset="0"/>
              <a:cs typeface="Lato Light" charset="0"/>
            </a:endParaRPr>
          </a:p>
          <a:p>
            <a:pPr>
              <a:lnSpc>
                <a:spcPts val="3031"/>
              </a:lnSpc>
            </a:pPr>
            <a:r>
              <a:rPr lang="ja-JP" altLang="en-US" sz="1800">
                <a:latin typeface="Lato Light" charset="0"/>
                <a:ea typeface="Lato Light" charset="0"/>
                <a:cs typeface="Lato Light" charset="0"/>
              </a:rPr>
              <a:t>関係人口創出　社会課題解決</a:t>
            </a:r>
            <a:endParaRPr lang="en-US" altLang="ja-JP" sz="1800" dirty="0">
              <a:latin typeface="Lato Light" charset="0"/>
              <a:ea typeface="Lato Light" charset="0"/>
              <a:cs typeface="Lato Light" charset="0"/>
            </a:endParaRPr>
          </a:p>
        </p:txBody>
      </p:sp>
      <p:sp>
        <p:nvSpPr>
          <p:cNvPr id="40" name="TextBox 39"/>
          <p:cNvSpPr txBox="1"/>
          <p:nvPr/>
        </p:nvSpPr>
        <p:spPr>
          <a:xfrm>
            <a:off x="0" y="7841883"/>
            <a:ext cx="4987162" cy="3121304"/>
          </a:xfrm>
          <a:prstGeom prst="rect">
            <a:avLst/>
          </a:prstGeom>
          <a:noFill/>
        </p:spPr>
        <p:txBody>
          <a:bodyPr wrap="square" rtlCol="0">
            <a:spAutoFit/>
          </a:bodyPr>
          <a:lstStyle/>
          <a:p>
            <a:pPr algn="r">
              <a:lnSpc>
                <a:spcPts val="3031"/>
              </a:lnSpc>
            </a:pPr>
            <a:r>
              <a:rPr lang="en-US" altLang="ja-JP" sz="1800" dirty="0">
                <a:solidFill>
                  <a:srgbClr val="FF0000"/>
                </a:solidFill>
                <a:latin typeface="Lato Light" charset="0"/>
                <a:ea typeface="Lato Light" charset="0"/>
                <a:cs typeface="Lato Light" charset="0"/>
              </a:rPr>
              <a:t>SDGs</a:t>
            </a:r>
          </a:p>
          <a:p>
            <a:pPr algn="r">
              <a:lnSpc>
                <a:spcPts val="3031"/>
              </a:lnSpc>
            </a:pPr>
            <a:r>
              <a:rPr lang="ja-JP" altLang="en-US" sz="1800">
                <a:solidFill>
                  <a:srgbClr val="FF0000"/>
                </a:solidFill>
                <a:latin typeface="Lato Light" charset="0"/>
                <a:ea typeface="Lato Light" charset="0"/>
                <a:cs typeface="Lato Light" charset="0"/>
              </a:rPr>
              <a:t>スマートテロワール  </a:t>
            </a:r>
            <a:br>
              <a:rPr lang="en-US" altLang="ja-JP" sz="1800" dirty="0">
                <a:solidFill>
                  <a:srgbClr val="FF0000"/>
                </a:solidFill>
                <a:latin typeface="Lato Light" charset="0"/>
                <a:ea typeface="Lato Light" charset="0"/>
                <a:cs typeface="Lato Light" charset="0"/>
              </a:rPr>
            </a:br>
            <a:r>
              <a:rPr lang="ja-JP" altLang="en-US" sz="1800">
                <a:latin typeface="Lato Light" charset="0"/>
                <a:ea typeface="Lato Light" charset="0"/>
                <a:cs typeface="Lato Light" charset="0"/>
              </a:rPr>
              <a:t>耕畜連携</a:t>
            </a:r>
            <a:r>
              <a:rPr lang="en-US" altLang="ja-JP" sz="1800" dirty="0">
                <a:latin typeface="Lato Light" charset="0"/>
                <a:ea typeface="Lato Light" charset="0"/>
                <a:cs typeface="Lato Light" charset="0"/>
              </a:rPr>
              <a:t>(</a:t>
            </a:r>
            <a:r>
              <a:rPr lang="ja-JP" altLang="en-US" sz="1800">
                <a:latin typeface="Lato Light" charset="0"/>
                <a:ea typeface="Lato Light" charset="0"/>
                <a:cs typeface="Lato Light" charset="0"/>
              </a:rPr>
              <a:t>畑作農業者と畜産農家</a:t>
            </a:r>
            <a:r>
              <a:rPr lang="en-US" altLang="ja-JP" sz="1800" dirty="0">
                <a:latin typeface="Lato Light" charset="0"/>
                <a:ea typeface="Lato Light" charset="0"/>
                <a:cs typeface="Lato Light" charset="0"/>
              </a:rPr>
              <a:t>)</a:t>
            </a:r>
          </a:p>
          <a:p>
            <a:pPr algn="r">
              <a:lnSpc>
                <a:spcPts val="3031"/>
              </a:lnSpc>
            </a:pPr>
            <a:r>
              <a:rPr lang="ja-JP" altLang="en-US" sz="1800">
                <a:latin typeface="Lato Light" charset="0"/>
                <a:ea typeface="Lato Light" charset="0"/>
                <a:cs typeface="Lato Light" charset="0"/>
              </a:rPr>
              <a:t>農工連携</a:t>
            </a:r>
            <a:r>
              <a:rPr lang="en-US" altLang="ja-JP" sz="1800" dirty="0">
                <a:latin typeface="Lato Light" charset="0"/>
                <a:ea typeface="Lato Light" charset="0"/>
                <a:cs typeface="Lato Light" charset="0"/>
              </a:rPr>
              <a:t>(</a:t>
            </a:r>
            <a:r>
              <a:rPr lang="ja-JP" altLang="en-US" sz="1800">
                <a:latin typeface="Lato Light" charset="0"/>
                <a:ea typeface="Lato Light" charset="0"/>
                <a:cs typeface="Lato Light" charset="0"/>
              </a:rPr>
              <a:t>契約栽培</a:t>
            </a:r>
            <a:r>
              <a:rPr lang="en-US" altLang="ja-JP" sz="1800" dirty="0">
                <a:latin typeface="Lato Light" charset="0"/>
                <a:ea typeface="Lato Light" charset="0"/>
                <a:cs typeface="Lato Light" charset="0"/>
              </a:rPr>
              <a:t>)</a:t>
            </a:r>
          </a:p>
          <a:p>
            <a:pPr algn="r">
              <a:lnSpc>
                <a:spcPts val="3031"/>
              </a:lnSpc>
            </a:pPr>
            <a:r>
              <a:rPr lang="ja-JP" altLang="en-US" sz="1800">
                <a:latin typeface="Lato Light" charset="0"/>
                <a:ea typeface="Lato Light" charset="0"/>
                <a:cs typeface="Lato Light" charset="0"/>
              </a:rPr>
              <a:t>工商連携</a:t>
            </a:r>
            <a:r>
              <a:rPr lang="en-US" altLang="ja-JP" sz="1800" dirty="0">
                <a:latin typeface="Lato Light" charset="0"/>
                <a:ea typeface="Lato Light" charset="0"/>
                <a:cs typeface="Lato Light" charset="0"/>
              </a:rPr>
              <a:t>(</a:t>
            </a:r>
            <a:r>
              <a:rPr lang="ja-JP" altLang="en-US" sz="1800">
                <a:latin typeface="Lato Light" charset="0"/>
                <a:ea typeface="Lato Light" charset="0"/>
                <a:cs typeface="Lato Light" charset="0"/>
              </a:rPr>
              <a:t>チームマーチャンダイジング</a:t>
            </a:r>
            <a:r>
              <a:rPr lang="en-US" altLang="ja-JP" sz="1800" dirty="0">
                <a:latin typeface="Lato Light" charset="0"/>
                <a:ea typeface="Lato Light" charset="0"/>
                <a:cs typeface="Lato Light" charset="0"/>
              </a:rPr>
              <a:t>)</a:t>
            </a:r>
          </a:p>
          <a:p>
            <a:pPr algn="r">
              <a:lnSpc>
                <a:spcPts val="3031"/>
              </a:lnSpc>
            </a:pPr>
            <a:r>
              <a:rPr lang="ja-JP" altLang="en-US" sz="1800">
                <a:latin typeface="Lato Light" charset="0"/>
                <a:ea typeface="Lato Light" charset="0"/>
                <a:cs typeface="Lato Light" charset="0"/>
              </a:rPr>
              <a:t>地消地産</a:t>
            </a:r>
            <a:r>
              <a:rPr lang="en-US" altLang="ja-JP" sz="1800" dirty="0">
                <a:latin typeface="Lato Light" charset="0"/>
                <a:ea typeface="Lato Light" charset="0"/>
                <a:cs typeface="Lato Light" charset="0"/>
              </a:rPr>
              <a:t>(</a:t>
            </a:r>
            <a:r>
              <a:rPr lang="ja-JP" altLang="en-US" sz="1800">
                <a:latin typeface="Lato Light" charset="0"/>
                <a:ea typeface="Lato Light" charset="0"/>
                <a:cs typeface="Lato Light" charset="0"/>
              </a:rPr>
              <a:t>小売、外食、給食</a:t>
            </a:r>
            <a:r>
              <a:rPr lang="en-US" altLang="ja-JP" sz="1800" dirty="0">
                <a:latin typeface="Lato Light" charset="0"/>
                <a:ea typeface="Lato Light" charset="0"/>
                <a:cs typeface="Lato Light" charset="0"/>
              </a:rPr>
              <a:t>)</a:t>
            </a:r>
          </a:p>
          <a:p>
            <a:pPr algn="r">
              <a:lnSpc>
                <a:spcPts val="3031"/>
              </a:lnSpc>
            </a:pPr>
            <a:r>
              <a:rPr lang="ja-JP" altLang="en-US" sz="1800">
                <a:latin typeface="Lato Light" charset="0"/>
                <a:ea typeface="Lato Light" charset="0"/>
                <a:cs typeface="Lato Light" charset="0"/>
              </a:rPr>
              <a:t>美しい農村風景</a:t>
            </a:r>
            <a:br>
              <a:rPr lang="en-US" altLang="ja-JP" sz="1800" dirty="0">
                <a:latin typeface="Lato Light" charset="0"/>
                <a:ea typeface="Lato Light" charset="0"/>
                <a:cs typeface="Lato Light" charset="0"/>
              </a:rPr>
            </a:br>
            <a:r>
              <a:rPr lang="ja-JP" altLang="en-US" sz="1800">
                <a:latin typeface="Lato Light" charset="0"/>
                <a:ea typeface="Lato Light" charset="0"/>
                <a:cs typeface="Lato Light" charset="0"/>
              </a:rPr>
              <a:t>関係人口連携</a:t>
            </a:r>
            <a:endParaRPr lang="en-US" sz="1800" dirty="0">
              <a:solidFill>
                <a:srgbClr val="FF0000"/>
              </a:solidFill>
              <a:latin typeface="Lato Light" charset="0"/>
              <a:ea typeface="Lato Light" charset="0"/>
              <a:cs typeface="Lato Light" charset="0"/>
            </a:endParaRPr>
          </a:p>
        </p:txBody>
      </p:sp>
      <p:sp>
        <p:nvSpPr>
          <p:cNvPr id="41" name="Rectangle 40"/>
          <p:cNvSpPr/>
          <p:nvPr/>
        </p:nvSpPr>
        <p:spPr>
          <a:xfrm>
            <a:off x="172521" y="4056231"/>
            <a:ext cx="4816695" cy="3785652"/>
          </a:xfrm>
          <a:prstGeom prst="rect">
            <a:avLst/>
          </a:prstGeom>
        </p:spPr>
        <p:txBody>
          <a:bodyPr wrap="square">
            <a:spAutoFit/>
          </a:bodyPr>
          <a:lstStyle/>
          <a:p>
            <a:pPr algn="r"/>
            <a:r>
              <a:rPr lang="en-US" sz="6000" b="1" dirty="0">
                <a:solidFill>
                  <a:schemeClr val="tx2"/>
                </a:solidFill>
                <a:latin typeface="Lato Black" charset="0"/>
                <a:ea typeface="Lato Black" charset="0"/>
                <a:cs typeface="Lato Black" charset="0"/>
              </a:rPr>
              <a:t>2 </a:t>
            </a:r>
            <a:r>
              <a:rPr lang="en-US" sz="6000" b="1" dirty="0" err="1">
                <a:solidFill>
                  <a:schemeClr val="tx2"/>
                </a:solidFill>
                <a:latin typeface="Lato Black" charset="0"/>
                <a:ea typeface="Lato Black" charset="0"/>
                <a:cs typeface="Lato Black" charset="0"/>
              </a:rPr>
              <a:t>持続可能</a:t>
            </a:r>
            <a:endParaRPr lang="en-US" sz="6000" b="1" dirty="0">
              <a:solidFill>
                <a:schemeClr val="tx2"/>
              </a:solidFill>
              <a:latin typeface="Lato Black" charset="0"/>
              <a:ea typeface="Lato Black" charset="0"/>
              <a:cs typeface="Lato Black" charset="0"/>
            </a:endParaRPr>
          </a:p>
          <a:p>
            <a:pPr algn="r"/>
            <a:r>
              <a:rPr lang="en-US" sz="6000" b="1" dirty="0" err="1">
                <a:solidFill>
                  <a:schemeClr val="tx2"/>
                </a:solidFill>
                <a:latin typeface="Lato Black" charset="0"/>
                <a:ea typeface="Lato Black" charset="0"/>
                <a:cs typeface="Lato Black" charset="0"/>
              </a:rPr>
              <a:t>域内循環</a:t>
            </a:r>
            <a:br>
              <a:rPr lang="en-US" sz="6000" b="1" dirty="0">
                <a:solidFill>
                  <a:schemeClr val="tx2"/>
                </a:solidFill>
                <a:latin typeface="Lato Black" charset="0"/>
                <a:ea typeface="Lato Black" charset="0"/>
                <a:cs typeface="Lato Black" charset="0"/>
              </a:rPr>
            </a:br>
            <a:r>
              <a:rPr lang="en-US" sz="6000" b="1" dirty="0">
                <a:solidFill>
                  <a:schemeClr val="tx2"/>
                </a:solidFill>
                <a:latin typeface="Lato Black" charset="0"/>
                <a:ea typeface="Lato Black" charset="0"/>
                <a:cs typeface="Lato Black" charset="0"/>
              </a:rPr>
              <a:t>(</a:t>
            </a:r>
            <a:r>
              <a:rPr lang="en-US" sz="6000" b="1" dirty="0" err="1">
                <a:solidFill>
                  <a:schemeClr val="tx2"/>
                </a:solidFill>
                <a:latin typeface="Lato Black" charset="0"/>
                <a:ea typeface="Lato Black" charset="0"/>
                <a:cs typeface="Lato Black" charset="0"/>
              </a:rPr>
              <a:t>ヒトモノサービス金</a:t>
            </a:r>
            <a:r>
              <a:rPr lang="en-US" sz="6000" b="1" dirty="0">
                <a:solidFill>
                  <a:schemeClr val="tx2"/>
                </a:solidFill>
                <a:latin typeface="Lato Black" charset="0"/>
                <a:ea typeface="Lato Black" charset="0"/>
                <a:cs typeface="Lato Black" charset="0"/>
              </a:rPr>
              <a:t>)</a:t>
            </a:r>
          </a:p>
        </p:txBody>
      </p:sp>
      <p:sp>
        <p:nvSpPr>
          <p:cNvPr id="42" name="Shape 2616"/>
          <p:cNvSpPr/>
          <p:nvPr/>
        </p:nvSpPr>
        <p:spPr>
          <a:xfrm>
            <a:off x="11332536" y="7088226"/>
            <a:ext cx="1072743" cy="975461"/>
          </a:xfrm>
          <a:custGeom>
            <a:avLst/>
            <a:gdLst/>
            <a:ahLst/>
            <a:cxnLst>
              <a:cxn ang="0">
                <a:pos x="wd2" y="hd2"/>
              </a:cxn>
              <a:cxn ang="5400000">
                <a:pos x="wd2" y="hd2"/>
              </a:cxn>
              <a:cxn ang="10800000">
                <a:pos x="wd2" y="hd2"/>
              </a:cxn>
              <a:cxn ang="16200000">
                <a:pos x="wd2" y="hd2"/>
              </a:cxn>
            </a:cxnLst>
            <a:rect l="0" t="0" r="r" b="b"/>
            <a:pathLst>
              <a:path w="21600" h="21600" extrusionOk="0">
                <a:moveTo>
                  <a:pt x="1016" y="20520"/>
                </a:moveTo>
                <a:cubicBezTo>
                  <a:pt x="1258" y="18675"/>
                  <a:pt x="2752" y="17923"/>
                  <a:pt x="4191" y="17361"/>
                </a:cubicBezTo>
                <a:cubicBezTo>
                  <a:pt x="5156" y="17087"/>
                  <a:pt x="6884" y="15971"/>
                  <a:pt x="6884" y="13567"/>
                </a:cubicBezTo>
                <a:cubicBezTo>
                  <a:pt x="6884" y="11510"/>
                  <a:pt x="6113" y="10507"/>
                  <a:pt x="5698" y="9969"/>
                </a:cubicBezTo>
                <a:cubicBezTo>
                  <a:pt x="5646" y="9902"/>
                  <a:pt x="5599" y="9842"/>
                  <a:pt x="5562" y="9786"/>
                </a:cubicBezTo>
                <a:cubicBezTo>
                  <a:pt x="5550" y="9769"/>
                  <a:pt x="5538" y="9752"/>
                  <a:pt x="5526" y="9735"/>
                </a:cubicBezTo>
                <a:cubicBezTo>
                  <a:pt x="5491" y="9662"/>
                  <a:pt x="5297" y="9177"/>
                  <a:pt x="5553" y="8011"/>
                </a:cubicBezTo>
                <a:cubicBezTo>
                  <a:pt x="5604" y="7777"/>
                  <a:pt x="5583" y="7531"/>
                  <a:pt x="5493" y="7312"/>
                </a:cubicBezTo>
                <a:cubicBezTo>
                  <a:pt x="5249" y="6721"/>
                  <a:pt x="4603" y="5151"/>
                  <a:pt x="5035" y="3988"/>
                </a:cubicBezTo>
                <a:cubicBezTo>
                  <a:pt x="5619" y="2411"/>
                  <a:pt x="6140" y="2099"/>
                  <a:pt x="7085" y="1642"/>
                </a:cubicBezTo>
                <a:cubicBezTo>
                  <a:pt x="7132" y="1619"/>
                  <a:pt x="7177" y="1592"/>
                  <a:pt x="7220" y="1562"/>
                </a:cubicBezTo>
                <a:cubicBezTo>
                  <a:pt x="7458" y="1393"/>
                  <a:pt x="8233" y="1080"/>
                  <a:pt x="9029" y="1080"/>
                </a:cubicBezTo>
                <a:cubicBezTo>
                  <a:pt x="9467" y="1080"/>
                  <a:pt x="9840" y="1172"/>
                  <a:pt x="10137" y="1353"/>
                </a:cubicBezTo>
                <a:cubicBezTo>
                  <a:pt x="10491" y="1569"/>
                  <a:pt x="10825" y="1968"/>
                  <a:pt x="11308" y="3213"/>
                </a:cubicBezTo>
                <a:cubicBezTo>
                  <a:pt x="11991" y="4974"/>
                  <a:pt x="11820" y="6477"/>
                  <a:pt x="11347" y="7186"/>
                </a:cubicBezTo>
                <a:cubicBezTo>
                  <a:pt x="11175" y="7442"/>
                  <a:pt x="11116" y="7769"/>
                  <a:pt x="11184" y="8078"/>
                </a:cubicBezTo>
                <a:cubicBezTo>
                  <a:pt x="11422" y="9164"/>
                  <a:pt x="11247" y="9602"/>
                  <a:pt x="11210" y="9679"/>
                </a:cubicBezTo>
                <a:cubicBezTo>
                  <a:pt x="11181" y="9712"/>
                  <a:pt x="11153" y="9748"/>
                  <a:pt x="11129" y="9786"/>
                </a:cubicBezTo>
                <a:cubicBezTo>
                  <a:pt x="11091" y="9842"/>
                  <a:pt x="11044" y="9902"/>
                  <a:pt x="10992" y="9969"/>
                </a:cubicBezTo>
                <a:cubicBezTo>
                  <a:pt x="10578" y="10507"/>
                  <a:pt x="9806" y="11510"/>
                  <a:pt x="9806" y="13567"/>
                </a:cubicBezTo>
                <a:cubicBezTo>
                  <a:pt x="9806" y="15972"/>
                  <a:pt x="11535" y="17087"/>
                  <a:pt x="12500" y="17361"/>
                </a:cubicBezTo>
                <a:cubicBezTo>
                  <a:pt x="13925" y="17916"/>
                  <a:pt x="15432" y="18665"/>
                  <a:pt x="15675" y="20520"/>
                </a:cubicBezTo>
                <a:cubicBezTo>
                  <a:pt x="15675" y="20520"/>
                  <a:pt x="1016" y="20520"/>
                  <a:pt x="1016" y="20520"/>
                </a:cubicBezTo>
                <a:close/>
                <a:moveTo>
                  <a:pt x="12782" y="16326"/>
                </a:moveTo>
                <a:cubicBezTo>
                  <a:pt x="12782" y="16326"/>
                  <a:pt x="10788" y="15813"/>
                  <a:pt x="10788" y="13567"/>
                </a:cubicBezTo>
                <a:cubicBezTo>
                  <a:pt x="10788" y="11595"/>
                  <a:pt x="11607" y="10900"/>
                  <a:pt x="11923" y="10420"/>
                </a:cubicBezTo>
                <a:cubicBezTo>
                  <a:pt x="11923" y="10420"/>
                  <a:pt x="12573" y="9806"/>
                  <a:pt x="12138" y="7825"/>
                </a:cubicBezTo>
                <a:cubicBezTo>
                  <a:pt x="12863" y="6740"/>
                  <a:pt x="12999" y="4821"/>
                  <a:pt x="12211" y="2789"/>
                </a:cubicBezTo>
                <a:cubicBezTo>
                  <a:pt x="11716" y="1514"/>
                  <a:pt x="11279" y="815"/>
                  <a:pt x="10613" y="409"/>
                </a:cubicBezTo>
                <a:cubicBezTo>
                  <a:pt x="10124" y="111"/>
                  <a:pt x="9569" y="0"/>
                  <a:pt x="9029" y="0"/>
                </a:cubicBezTo>
                <a:cubicBezTo>
                  <a:pt x="8023" y="0"/>
                  <a:pt x="7070" y="384"/>
                  <a:pt x="6690" y="653"/>
                </a:cubicBezTo>
                <a:cubicBezTo>
                  <a:pt x="5576" y="1192"/>
                  <a:pt x="4828" y="1688"/>
                  <a:pt x="4126" y="3579"/>
                </a:cubicBezTo>
                <a:cubicBezTo>
                  <a:pt x="3556" y="5114"/>
                  <a:pt x="4241" y="6891"/>
                  <a:pt x="4598" y="7757"/>
                </a:cubicBezTo>
                <a:cubicBezTo>
                  <a:pt x="4163" y="9739"/>
                  <a:pt x="4767" y="10420"/>
                  <a:pt x="4767" y="10420"/>
                </a:cubicBezTo>
                <a:cubicBezTo>
                  <a:pt x="5083" y="10900"/>
                  <a:pt x="5903" y="11595"/>
                  <a:pt x="5903" y="13567"/>
                </a:cubicBezTo>
                <a:cubicBezTo>
                  <a:pt x="5903" y="15813"/>
                  <a:pt x="3909" y="16326"/>
                  <a:pt x="3909" y="16326"/>
                </a:cubicBezTo>
                <a:cubicBezTo>
                  <a:pt x="2642" y="16817"/>
                  <a:pt x="0" y="17821"/>
                  <a:pt x="0" y="21060"/>
                </a:cubicBezTo>
                <a:cubicBezTo>
                  <a:pt x="0" y="21060"/>
                  <a:pt x="0" y="21600"/>
                  <a:pt x="491" y="21600"/>
                </a:cubicBezTo>
                <a:lnTo>
                  <a:pt x="16200" y="21600"/>
                </a:lnTo>
                <a:cubicBezTo>
                  <a:pt x="16691" y="21600"/>
                  <a:pt x="16691" y="21060"/>
                  <a:pt x="16691" y="21060"/>
                </a:cubicBezTo>
                <a:cubicBezTo>
                  <a:pt x="16691" y="17821"/>
                  <a:pt x="14048" y="16817"/>
                  <a:pt x="12782" y="16326"/>
                </a:cubicBezTo>
                <a:moveTo>
                  <a:pt x="18035" y="15774"/>
                </a:moveTo>
                <a:cubicBezTo>
                  <a:pt x="18035" y="15774"/>
                  <a:pt x="16217" y="15312"/>
                  <a:pt x="16217" y="13291"/>
                </a:cubicBezTo>
                <a:cubicBezTo>
                  <a:pt x="16217" y="11515"/>
                  <a:pt x="17087" y="10890"/>
                  <a:pt x="17376" y="10458"/>
                </a:cubicBezTo>
                <a:cubicBezTo>
                  <a:pt x="17376" y="10458"/>
                  <a:pt x="17968" y="9906"/>
                  <a:pt x="17572" y="8122"/>
                </a:cubicBezTo>
                <a:cubicBezTo>
                  <a:pt x="18232" y="7146"/>
                  <a:pt x="18387" y="5419"/>
                  <a:pt x="17669" y="3590"/>
                </a:cubicBezTo>
                <a:cubicBezTo>
                  <a:pt x="17218" y="2442"/>
                  <a:pt x="16666" y="1814"/>
                  <a:pt x="16059" y="1449"/>
                </a:cubicBezTo>
                <a:cubicBezTo>
                  <a:pt x="15612" y="1180"/>
                  <a:pt x="15107" y="1081"/>
                  <a:pt x="14614" y="1081"/>
                </a:cubicBezTo>
                <a:cubicBezTo>
                  <a:pt x="13880" y="1081"/>
                  <a:pt x="13182" y="1301"/>
                  <a:pt x="12753" y="1514"/>
                </a:cubicBezTo>
                <a:cubicBezTo>
                  <a:pt x="12878" y="1781"/>
                  <a:pt x="12997" y="2064"/>
                  <a:pt x="13115" y="2366"/>
                </a:cubicBezTo>
                <a:cubicBezTo>
                  <a:pt x="13131" y="2409"/>
                  <a:pt x="13143" y="2453"/>
                  <a:pt x="13159" y="2496"/>
                </a:cubicBezTo>
                <a:cubicBezTo>
                  <a:pt x="13436" y="2360"/>
                  <a:pt x="13994" y="2160"/>
                  <a:pt x="14614" y="2160"/>
                </a:cubicBezTo>
                <a:cubicBezTo>
                  <a:pt x="15001" y="2160"/>
                  <a:pt x="15328" y="2239"/>
                  <a:pt x="15588" y="2396"/>
                </a:cubicBezTo>
                <a:cubicBezTo>
                  <a:pt x="15893" y="2579"/>
                  <a:pt x="16347" y="2947"/>
                  <a:pt x="16767" y="4019"/>
                </a:cubicBezTo>
                <a:cubicBezTo>
                  <a:pt x="17366" y="5541"/>
                  <a:pt x="17207" y="6853"/>
                  <a:pt x="16784" y="7478"/>
                </a:cubicBezTo>
                <a:cubicBezTo>
                  <a:pt x="16610" y="7736"/>
                  <a:pt x="16549" y="8067"/>
                  <a:pt x="16618" y="8379"/>
                </a:cubicBezTo>
                <a:cubicBezTo>
                  <a:pt x="16817" y="9273"/>
                  <a:pt x="16689" y="9648"/>
                  <a:pt x="16656" y="9723"/>
                </a:cubicBezTo>
                <a:cubicBezTo>
                  <a:pt x="16631" y="9754"/>
                  <a:pt x="16607" y="9786"/>
                  <a:pt x="16584" y="9820"/>
                </a:cubicBezTo>
                <a:cubicBezTo>
                  <a:pt x="16565" y="9848"/>
                  <a:pt x="16497" y="9929"/>
                  <a:pt x="16447" y="9988"/>
                </a:cubicBezTo>
                <a:cubicBezTo>
                  <a:pt x="16023" y="10488"/>
                  <a:pt x="15236" y="11419"/>
                  <a:pt x="15236" y="13291"/>
                </a:cubicBezTo>
                <a:cubicBezTo>
                  <a:pt x="15236" y="15520"/>
                  <a:pt x="16851" y="16555"/>
                  <a:pt x="17757" y="16810"/>
                </a:cubicBezTo>
                <a:cubicBezTo>
                  <a:pt x="19050" y="17307"/>
                  <a:pt x="20311" y="17926"/>
                  <a:pt x="20570" y="19440"/>
                </a:cubicBezTo>
                <a:lnTo>
                  <a:pt x="17464" y="19440"/>
                </a:lnTo>
                <a:cubicBezTo>
                  <a:pt x="17553" y="19773"/>
                  <a:pt x="17615" y="20132"/>
                  <a:pt x="17645" y="20520"/>
                </a:cubicBezTo>
                <a:lnTo>
                  <a:pt x="21152" y="20520"/>
                </a:lnTo>
                <a:cubicBezTo>
                  <a:pt x="21600" y="20520"/>
                  <a:pt x="21600" y="20034"/>
                  <a:pt x="21600" y="20034"/>
                </a:cubicBezTo>
                <a:cubicBezTo>
                  <a:pt x="21600" y="17119"/>
                  <a:pt x="19191" y="16215"/>
                  <a:pt x="18035" y="15774"/>
                </a:cubicBezTo>
              </a:path>
            </a:pathLst>
          </a:custGeom>
          <a:solidFill>
            <a:schemeClr val="bg1"/>
          </a:solidFill>
          <a:ln w="12700">
            <a:miter lim="400000"/>
          </a:ln>
        </p:spPr>
        <p:txBody>
          <a:bodyPr lIns="28575" tIns="28575" rIns="28575" bIns="28575" anchor="ctr"/>
          <a:lstStyle/>
          <a:p>
            <a:pPr defTabSz="342889">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50" dirty="0">
              <a:latin typeface="Lato Light" charset="0"/>
              <a:ea typeface="Lato Light" charset="0"/>
              <a:cs typeface="Lato Light" charset="0"/>
            </a:endParaRPr>
          </a:p>
        </p:txBody>
      </p:sp>
      <p:sp>
        <p:nvSpPr>
          <p:cNvPr id="3" name="TextBox 2"/>
          <p:cNvSpPr txBox="1"/>
          <p:nvPr/>
        </p:nvSpPr>
        <p:spPr>
          <a:xfrm>
            <a:off x="14439014" y="9789217"/>
            <a:ext cx="184731" cy="507960"/>
          </a:xfrm>
          <a:prstGeom prst="rect">
            <a:avLst/>
          </a:prstGeom>
          <a:noFill/>
        </p:spPr>
        <p:txBody>
          <a:bodyPr wrap="none" rtlCol="0">
            <a:spAutoFit/>
          </a:bodyPr>
          <a:lstStyle/>
          <a:p>
            <a:endParaRPr lang="en-US" sz="2701" dirty="0"/>
          </a:p>
        </p:txBody>
      </p:sp>
      <p:grpSp>
        <p:nvGrpSpPr>
          <p:cNvPr id="16" name="Group 10">
            <a:extLst>
              <a:ext uri="{FF2B5EF4-FFF2-40B4-BE49-F238E27FC236}">
                <a16:creationId xmlns:a16="http://schemas.microsoft.com/office/drawing/2014/main" id="{A48CBFBE-7441-E842-8113-12AF0197328E}"/>
              </a:ext>
            </a:extLst>
          </p:cNvPr>
          <p:cNvGrpSpPr>
            <a:grpSpLocks/>
          </p:cNvGrpSpPr>
          <p:nvPr/>
        </p:nvGrpSpPr>
        <p:grpSpPr bwMode="auto">
          <a:xfrm>
            <a:off x="8238311" y="2671187"/>
            <a:ext cx="1779173" cy="1735696"/>
            <a:chOff x="7581763" y="1673424"/>
            <a:chExt cx="688315" cy="688181"/>
          </a:xfrm>
        </p:grpSpPr>
        <p:sp>
          <p:nvSpPr>
            <p:cNvPr id="20" name="Freeform 1284">
              <a:extLst>
                <a:ext uri="{FF2B5EF4-FFF2-40B4-BE49-F238E27FC236}">
                  <a16:creationId xmlns:a16="http://schemas.microsoft.com/office/drawing/2014/main" id="{66CB2038-75EB-1E4F-AABB-23580D4DE414}"/>
                </a:ext>
              </a:extLst>
            </p:cNvPr>
            <p:cNvSpPr>
              <a:spLocks noChangeArrowheads="1"/>
            </p:cNvSpPr>
            <p:nvPr/>
          </p:nvSpPr>
          <p:spPr bwMode="auto">
            <a:xfrm>
              <a:off x="7581763" y="1673424"/>
              <a:ext cx="688315" cy="688181"/>
            </a:xfrm>
            <a:custGeom>
              <a:avLst/>
              <a:gdLst>
                <a:gd name="T0" fmla="*/ 46466935 w 5096"/>
                <a:gd name="T1" fmla="*/ 92916049 h 5096"/>
                <a:gd name="T2" fmla="*/ 46466935 w 5096"/>
                <a:gd name="T3" fmla="*/ 92916049 h 5096"/>
                <a:gd name="T4" fmla="*/ 0 w 5096"/>
                <a:gd name="T5" fmla="*/ 46467207 h 5096"/>
                <a:gd name="T6" fmla="*/ 46466935 w 5096"/>
                <a:gd name="T7" fmla="*/ 0 h 5096"/>
                <a:gd name="T8" fmla="*/ 92952240 w 5096"/>
                <a:gd name="T9" fmla="*/ 46467207 h 5096"/>
                <a:gd name="T10" fmla="*/ 46466935 w 5096"/>
                <a:gd name="T11" fmla="*/ 92916049 h 50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096" h="5096">
                  <a:moveTo>
                    <a:pt x="2547" y="5095"/>
                  </a:moveTo>
                  <a:lnTo>
                    <a:pt x="2547" y="5095"/>
                  </a:lnTo>
                  <a:cubicBezTo>
                    <a:pt x="1144" y="5095"/>
                    <a:pt x="0" y="3956"/>
                    <a:pt x="0" y="2548"/>
                  </a:cubicBezTo>
                  <a:cubicBezTo>
                    <a:pt x="0" y="1140"/>
                    <a:pt x="1144" y="0"/>
                    <a:pt x="2547" y="0"/>
                  </a:cubicBezTo>
                  <a:cubicBezTo>
                    <a:pt x="3955" y="0"/>
                    <a:pt x="5095" y="1140"/>
                    <a:pt x="5095" y="2548"/>
                  </a:cubicBezTo>
                  <a:cubicBezTo>
                    <a:pt x="5095" y="3956"/>
                    <a:pt x="3955" y="5095"/>
                    <a:pt x="2547" y="5095"/>
                  </a:cubicBezTo>
                </a:path>
              </a:pathLst>
            </a:custGeom>
            <a:solidFill>
              <a:srgbClr val="6AB39C"/>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ja-JP" altLang="en-US"/>
            </a:p>
          </p:txBody>
        </p:sp>
        <p:sp>
          <p:nvSpPr>
            <p:cNvPr id="23" name="Freeform 1285">
              <a:extLst>
                <a:ext uri="{FF2B5EF4-FFF2-40B4-BE49-F238E27FC236}">
                  <a16:creationId xmlns:a16="http://schemas.microsoft.com/office/drawing/2014/main" id="{48313FFF-E861-7B41-A493-CB0367619ABD}"/>
                </a:ext>
              </a:extLst>
            </p:cNvPr>
            <p:cNvSpPr>
              <a:spLocks noChangeArrowheads="1"/>
            </p:cNvSpPr>
            <p:nvPr/>
          </p:nvSpPr>
          <p:spPr bwMode="auto">
            <a:xfrm>
              <a:off x="7729600" y="2126926"/>
              <a:ext cx="392641" cy="226751"/>
            </a:xfrm>
            <a:custGeom>
              <a:avLst/>
              <a:gdLst>
                <a:gd name="T0" fmla="*/ 9199422 w 2912"/>
                <a:gd name="T1" fmla="*/ 6255978 h 1679"/>
                <a:gd name="T2" fmla="*/ 9199422 w 2912"/>
                <a:gd name="T3" fmla="*/ 6255978 h 1679"/>
                <a:gd name="T4" fmla="*/ 0 w 2912"/>
                <a:gd name="T5" fmla="*/ 23181542 h 1679"/>
                <a:gd name="T6" fmla="*/ 11326587 w 2912"/>
                <a:gd name="T7" fmla="*/ 28963220 h 1679"/>
                <a:gd name="T8" fmla="*/ 26471042 w 2912"/>
                <a:gd name="T9" fmla="*/ 29145674 h 1679"/>
                <a:gd name="T10" fmla="*/ 41524482 w 2912"/>
                <a:gd name="T11" fmla="*/ 29054515 h 1679"/>
                <a:gd name="T12" fmla="*/ 52923746 w 2912"/>
                <a:gd name="T13" fmla="*/ 23181542 h 1679"/>
                <a:gd name="T14" fmla="*/ 43724324 w 2912"/>
                <a:gd name="T15" fmla="*/ 6255978 h 1679"/>
                <a:gd name="T16" fmla="*/ 26471042 w 2912"/>
                <a:gd name="T17" fmla="*/ 109391 h 1679"/>
                <a:gd name="T18" fmla="*/ 9199422 w 2912"/>
                <a:gd name="T19" fmla="*/ 6255978 h 167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912" h="1679">
                  <a:moveTo>
                    <a:pt x="506" y="343"/>
                  </a:moveTo>
                  <a:lnTo>
                    <a:pt x="506" y="343"/>
                  </a:lnTo>
                  <a:cubicBezTo>
                    <a:pt x="253" y="506"/>
                    <a:pt x="148" y="860"/>
                    <a:pt x="0" y="1271"/>
                  </a:cubicBezTo>
                  <a:cubicBezTo>
                    <a:pt x="190" y="1403"/>
                    <a:pt x="401" y="1509"/>
                    <a:pt x="623" y="1588"/>
                  </a:cubicBezTo>
                  <a:cubicBezTo>
                    <a:pt x="881" y="1678"/>
                    <a:pt x="1166" y="1598"/>
                    <a:pt x="1456" y="1598"/>
                  </a:cubicBezTo>
                  <a:cubicBezTo>
                    <a:pt x="1746" y="1598"/>
                    <a:pt x="2026" y="1678"/>
                    <a:pt x="2284" y="1593"/>
                  </a:cubicBezTo>
                  <a:cubicBezTo>
                    <a:pt x="2511" y="1514"/>
                    <a:pt x="2716" y="1408"/>
                    <a:pt x="2911" y="1271"/>
                  </a:cubicBezTo>
                  <a:cubicBezTo>
                    <a:pt x="2764" y="855"/>
                    <a:pt x="2658" y="502"/>
                    <a:pt x="2405" y="343"/>
                  </a:cubicBezTo>
                  <a:cubicBezTo>
                    <a:pt x="1973" y="74"/>
                    <a:pt x="1709" y="6"/>
                    <a:pt x="1456" y="6"/>
                  </a:cubicBezTo>
                  <a:cubicBezTo>
                    <a:pt x="1192" y="0"/>
                    <a:pt x="934" y="64"/>
                    <a:pt x="506" y="34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ja-JP" altLang="en-US"/>
            </a:p>
          </p:txBody>
        </p:sp>
        <p:sp>
          <p:nvSpPr>
            <p:cNvPr id="24" name="Freeform 1286">
              <a:extLst>
                <a:ext uri="{FF2B5EF4-FFF2-40B4-BE49-F238E27FC236}">
                  <a16:creationId xmlns:a16="http://schemas.microsoft.com/office/drawing/2014/main" id="{D4A1B8FA-E3E0-6546-88A1-945ECED050A3}"/>
                </a:ext>
              </a:extLst>
            </p:cNvPr>
            <p:cNvSpPr>
              <a:spLocks noChangeArrowheads="1"/>
            </p:cNvSpPr>
            <p:nvPr/>
          </p:nvSpPr>
          <p:spPr bwMode="auto">
            <a:xfrm>
              <a:off x="7877436" y="1998487"/>
              <a:ext cx="96969" cy="193452"/>
            </a:xfrm>
            <a:custGeom>
              <a:avLst/>
              <a:gdLst>
                <a:gd name="T0" fmla="*/ 0 w 718"/>
                <a:gd name="T1" fmla="*/ 0 h 1435"/>
                <a:gd name="T2" fmla="*/ 0 w 718"/>
                <a:gd name="T3" fmla="*/ 0 h 1435"/>
                <a:gd name="T4" fmla="*/ 13077850 w 718"/>
                <a:gd name="T5" fmla="*/ 0 h 1435"/>
                <a:gd name="T6" fmla="*/ 13077850 w 718"/>
                <a:gd name="T7" fmla="*/ 18973260 h 1435"/>
                <a:gd name="T8" fmla="*/ 0 w 718"/>
                <a:gd name="T9" fmla="*/ 18973260 h 1435"/>
                <a:gd name="T10" fmla="*/ 0 w 718"/>
                <a:gd name="T11" fmla="*/ 0 h 14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8" h="1435">
                  <a:moveTo>
                    <a:pt x="0" y="0"/>
                  </a:moveTo>
                  <a:lnTo>
                    <a:pt x="0" y="0"/>
                  </a:lnTo>
                  <a:cubicBezTo>
                    <a:pt x="717" y="0"/>
                    <a:pt x="717" y="0"/>
                    <a:pt x="717" y="0"/>
                  </a:cubicBezTo>
                  <a:cubicBezTo>
                    <a:pt x="717" y="1044"/>
                    <a:pt x="717" y="1044"/>
                    <a:pt x="717" y="1044"/>
                  </a:cubicBezTo>
                  <a:cubicBezTo>
                    <a:pt x="717" y="1392"/>
                    <a:pt x="0" y="1434"/>
                    <a:pt x="0" y="1044"/>
                  </a:cubicBezTo>
                  <a:lnTo>
                    <a:pt x="0" y="0"/>
                  </a:lnTo>
                </a:path>
              </a:pathLst>
            </a:custGeom>
            <a:solidFill>
              <a:srgbClr val="FFDDB8"/>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ja-JP" altLang="en-US"/>
            </a:p>
          </p:txBody>
        </p:sp>
        <p:sp>
          <p:nvSpPr>
            <p:cNvPr id="25" name="Freeform 1287">
              <a:extLst>
                <a:ext uri="{FF2B5EF4-FFF2-40B4-BE49-F238E27FC236}">
                  <a16:creationId xmlns:a16="http://schemas.microsoft.com/office/drawing/2014/main" id="{162BF43F-CC50-D046-BCA4-81F2C3E963EE}"/>
                </a:ext>
              </a:extLst>
            </p:cNvPr>
            <p:cNvSpPr>
              <a:spLocks noChangeArrowheads="1"/>
            </p:cNvSpPr>
            <p:nvPr/>
          </p:nvSpPr>
          <p:spPr bwMode="auto">
            <a:xfrm>
              <a:off x="7877436" y="2069842"/>
              <a:ext cx="96969" cy="65013"/>
            </a:xfrm>
            <a:custGeom>
              <a:avLst/>
              <a:gdLst>
                <a:gd name="T0" fmla="*/ 13077850 w 718"/>
                <a:gd name="T1" fmla="*/ 2314251 h 491"/>
                <a:gd name="T2" fmla="*/ 13077850 w 718"/>
                <a:gd name="T3" fmla="*/ 0 h 491"/>
                <a:gd name="T4" fmla="*/ 0 w 718"/>
                <a:gd name="T5" fmla="*/ 0 h 491"/>
                <a:gd name="T6" fmla="*/ 0 w 718"/>
                <a:gd name="T7" fmla="*/ 8590852 h 491"/>
                <a:gd name="T8" fmla="*/ 13077850 w 718"/>
                <a:gd name="T9" fmla="*/ 2314251 h 4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8" h="491">
                  <a:moveTo>
                    <a:pt x="717" y="132"/>
                  </a:moveTo>
                  <a:lnTo>
                    <a:pt x="717" y="0"/>
                  </a:lnTo>
                  <a:lnTo>
                    <a:pt x="0" y="0"/>
                  </a:lnTo>
                  <a:lnTo>
                    <a:pt x="0" y="490"/>
                  </a:lnTo>
                  <a:lnTo>
                    <a:pt x="717" y="132"/>
                  </a:lnTo>
                </a:path>
              </a:pathLst>
            </a:custGeom>
            <a:solidFill>
              <a:srgbClr val="E7C5A0"/>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ja-JP" altLang="en-US"/>
            </a:p>
          </p:txBody>
        </p:sp>
        <p:sp>
          <p:nvSpPr>
            <p:cNvPr id="27" name="Freeform 1288">
              <a:extLst>
                <a:ext uri="{FF2B5EF4-FFF2-40B4-BE49-F238E27FC236}">
                  <a16:creationId xmlns:a16="http://schemas.microsoft.com/office/drawing/2014/main" id="{F33AA694-16DA-AD43-98E1-14AE07B2D0A5}"/>
                </a:ext>
              </a:extLst>
            </p:cNvPr>
            <p:cNvSpPr>
              <a:spLocks noChangeArrowheads="1"/>
            </p:cNvSpPr>
            <p:nvPr/>
          </p:nvSpPr>
          <p:spPr bwMode="auto">
            <a:xfrm>
              <a:off x="7720062" y="1820892"/>
              <a:ext cx="411716" cy="271149"/>
            </a:xfrm>
            <a:custGeom>
              <a:avLst/>
              <a:gdLst>
                <a:gd name="T0" fmla="*/ 27788535 w 3050"/>
                <a:gd name="T1" fmla="*/ 0 h 2010"/>
                <a:gd name="T2" fmla="*/ 27788535 w 3050"/>
                <a:gd name="T3" fmla="*/ 0 h 2010"/>
                <a:gd name="T4" fmla="*/ 27788535 w 3050"/>
                <a:gd name="T5" fmla="*/ 36559789 h 2010"/>
                <a:gd name="T6" fmla="*/ 27788535 w 3050"/>
                <a:gd name="T7" fmla="*/ 0 h 20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50" h="2010">
                  <a:moveTo>
                    <a:pt x="1525" y="0"/>
                  </a:moveTo>
                  <a:lnTo>
                    <a:pt x="1525" y="0"/>
                  </a:lnTo>
                  <a:cubicBezTo>
                    <a:pt x="3049" y="0"/>
                    <a:pt x="2432" y="2009"/>
                    <a:pt x="1525" y="2009"/>
                  </a:cubicBezTo>
                  <a:cubicBezTo>
                    <a:pt x="618" y="2009"/>
                    <a:pt x="0" y="0"/>
                    <a:pt x="1525" y="0"/>
                  </a:cubicBezTo>
                </a:path>
              </a:pathLst>
            </a:custGeom>
            <a:solidFill>
              <a:srgbClr val="F0CEAB"/>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ja-JP" altLang="en-US"/>
            </a:p>
          </p:txBody>
        </p:sp>
        <p:sp>
          <p:nvSpPr>
            <p:cNvPr id="29" name="Freeform 1289">
              <a:extLst>
                <a:ext uri="{FF2B5EF4-FFF2-40B4-BE49-F238E27FC236}">
                  <a16:creationId xmlns:a16="http://schemas.microsoft.com/office/drawing/2014/main" id="{FBC51977-67A4-1C4A-8B9E-E04086C76B33}"/>
                </a:ext>
              </a:extLst>
            </p:cNvPr>
            <p:cNvSpPr>
              <a:spLocks noChangeArrowheads="1"/>
            </p:cNvSpPr>
            <p:nvPr/>
          </p:nvSpPr>
          <p:spPr bwMode="auto">
            <a:xfrm>
              <a:off x="7925125" y="1820892"/>
              <a:ext cx="206653" cy="271149"/>
            </a:xfrm>
            <a:custGeom>
              <a:avLst/>
              <a:gdLst>
                <a:gd name="T0" fmla="*/ 0 w 1525"/>
                <a:gd name="T1" fmla="*/ 0 h 2010"/>
                <a:gd name="T2" fmla="*/ 0 w 1525"/>
                <a:gd name="T3" fmla="*/ 0 h 2010"/>
                <a:gd name="T4" fmla="*/ 0 w 1525"/>
                <a:gd name="T5" fmla="*/ 36559789 h 2010"/>
                <a:gd name="T6" fmla="*/ 0 w 1525"/>
                <a:gd name="T7" fmla="*/ 0 h 20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25" h="2010">
                  <a:moveTo>
                    <a:pt x="0" y="0"/>
                  </a:moveTo>
                  <a:lnTo>
                    <a:pt x="0" y="0"/>
                  </a:lnTo>
                  <a:cubicBezTo>
                    <a:pt x="1524" y="0"/>
                    <a:pt x="907" y="2009"/>
                    <a:pt x="0" y="2009"/>
                  </a:cubicBezTo>
                  <a:lnTo>
                    <a:pt x="0" y="0"/>
                  </a:lnTo>
                </a:path>
              </a:pathLst>
            </a:custGeom>
            <a:solidFill>
              <a:srgbClr val="FFDDB8"/>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ja-JP" altLang="en-US"/>
            </a:p>
          </p:txBody>
        </p:sp>
        <p:sp>
          <p:nvSpPr>
            <p:cNvPr id="31" name="Freeform 1290">
              <a:extLst>
                <a:ext uri="{FF2B5EF4-FFF2-40B4-BE49-F238E27FC236}">
                  <a16:creationId xmlns:a16="http://schemas.microsoft.com/office/drawing/2014/main" id="{86B4E5E3-3B8C-934B-84BF-5A7DBFED92C1}"/>
                </a:ext>
              </a:extLst>
            </p:cNvPr>
            <p:cNvSpPr>
              <a:spLocks noChangeArrowheads="1"/>
            </p:cNvSpPr>
            <p:nvPr/>
          </p:nvSpPr>
          <p:spPr bwMode="auto">
            <a:xfrm>
              <a:off x="7778878" y="1770150"/>
              <a:ext cx="294084" cy="220408"/>
            </a:xfrm>
            <a:custGeom>
              <a:avLst/>
              <a:gdLst>
                <a:gd name="T0" fmla="*/ 19598115 w 2174"/>
                <a:gd name="T1" fmla="*/ 11022415 h 1641"/>
                <a:gd name="T2" fmla="*/ 19598115 w 2174"/>
                <a:gd name="T3" fmla="*/ 11022415 h 1641"/>
                <a:gd name="T4" fmla="*/ 26148992 w 2174"/>
                <a:gd name="T5" fmla="*/ 10643651 h 1641"/>
                <a:gd name="T6" fmla="*/ 35042259 w 2174"/>
                <a:gd name="T7" fmla="*/ 21774323 h 1641"/>
                <a:gd name="T8" fmla="*/ 37750565 w 2174"/>
                <a:gd name="T9" fmla="*/ 22640240 h 1641"/>
                <a:gd name="T10" fmla="*/ 20366602 w 2174"/>
                <a:gd name="T11" fmla="*/ 0 h 1641"/>
                <a:gd name="T12" fmla="*/ 1939683 w 2174"/>
                <a:gd name="T13" fmla="*/ 21882579 h 1641"/>
                <a:gd name="T14" fmla="*/ 5325031 w 2174"/>
                <a:gd name="T15" fmla="*/ 21882579 h 1641"/>
                <a:gd name="T16" fmla="*/ 19598115 w 2174"/>
                <a:gd name="T17" fmla="*/ 11022415 h 16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74" h="1641">
                  <a:moveTo>
                    <a:pt x="1071" y="611"/>
                  </a:moveTo>
                  <a:lnTo>
                    <a:pt x="1071" y="611"/>
                  </a:lnTo>
                  <a:cubicBezTo>
                    <a:pt x="1240" y="611"/>
                    <a:pt x="1314" y="538"/>
                    <a:pt x="1429" y="590"/>
                  </a:cubicBezTo>
                  <a:cubicBezTo>
                    <a:pt x="1662" y="701"/>
                    <a:pt x="1863" y="1002"/>
                    <a:pt x="1915" y="1207"/>
                  </a:cubicBezTo>
                  <a:cubicBezTo>
                    <a:pt x="2000" y="1519"/>
                    <a:pt x="1952" y="1492"/>
                    <a:pt x="2063" y="1255"/>
                  </a:cubicBezTo>
                  <a:cubicBezTo>
                    <a:pt x="2173" y="1018"/>
                    <a:pt x="1905" y="0"/>
                    <a:pt x="1113" y="0"/>
                  </a:cubicBezTo>
                  <a:cubicBezTo>
                    <a:pt x="322" y="0"/>
                    <a:pt x="0" y="786"/>
                    <a:pt x="106" y="1213"/>
                  </a:cubicBezTo>
                  <a:cubicBezTo>
                    <a:pt x="216" y="1640"/>
                    <a:pt x="216" y="1540"/>
                    <a:pt x="291" y="1213"/>
                  </a:cubicBezTo>
                  <a:cubicBezTo>
                    <a:pt x="359" y="891"/>
                    <a:pt x="507" y="627"/>
                    <a:pt x="1071" y="611"/>
                  </a:cubicBezTo>
                </a:path>
              </a:pathLst>
            </a:custGeom>
            <a:solidFill>
              <a:srgbClr val="7E6055"/>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ja-JP" altLang="en-US"/>
            </a:p>
          </p:txBody>
        </p:sp>
        <p:sp>
          <p:nvSpPr>
            <p:cNvPr id="32" name="Freeform 1291">
              <a:extLst>
                <a:ext uri="{FF2B5EF4-FFF2-40B4-BE49-F238E27FC236}">
                  <a16:creationId xmlns:a16="http://schemas.microsoft.com/office/drawing/2014/main" id="{4DD9DF54-0FF7-DE4E-B75C-E6FA1A79A187}"/>
                </a:ext>
              </a:extLst>
            </p:cNvPr>
            <p:cNvSpPr>
              <a:spLocks noChangeArrowheads="1"/>
            </p:cNvSpPr>
            <p:nvPr/>
          </p:nvSpPr>
          <p:spPr bwMode="auto">
            <a:xfrm>
              <a:off x="7797954" y="1816134"/>
              <a:ext cx="255933" cy="163325"/>
            </a:xfrm>
            <a:custGeom>
              <a:avLst/>
              <a:gdLst>
                <a:gd name="T0" fmla="*/ 24449255 w 1906"/>
                <a:gd name="T1" fmla="*/ 4927444 h 1209"/>
                <a:gd name="T2" fmla="*/ 24449255 w 1906"/>
                <a:gd name="T3" fmla="*/ 4927444 h 1209"/>
                <a:gd name="T4" fmla="*/ 11611651 w 1906"/>
                <a:gd name="T5" fmla="*/ 10785529 h 1209"/>
                <a:gd name="T6" fmla="*/ 13703158 w 1906"/>
                <a:gd name="T7" fmla="*/ 7883775 h 1209"/>
                <a:gd name="T8" fmla="*/ 5913986 w 1906"/>
                <a:gd name="T9" fmla="*/ 12227220 h 1209"/>
                <a:gd name="T10" fmla="*/ 7338402 w 1906"/>
                <a:gd name="T11" fmla="*/ 9325466 h 1209"/>
                <a:gd name="T12" fmla="*/ 3624151 w 1906"/>
                <a:gd name="T13" fmla="*/ 18760625 h 1209"/>
                <a:gd name="T14" fmla="*/ 2199735 w 1906"/>
                <a:gd name="T15" fmla="*/ 17519544 h 1209"/>
                <a:gd name="T16" fmla="*/ 1244081 w 1906"/>
                <a:gd name="T17" fmla="*/ 6752388 h 1209"/>
                <a:gd name="T18" fmla="*/ 22916746 w 1906"/>
                <a:gd name="T19" fmla="*/ 0 h 1209"/>
                <a:gd name="T20" fmla="*/ 33194080 w 1906"/>
                <a:gd name="T21" fmla="*/ 7226827 h 1209"/>
                <a:gd name="T22" fmla="*/ 32166320 w 1906"/>
                <a:gd name="T23" fmla="*/ 17428358 h 1209"/>
                <a:gd name="T24" fmla="*/ 30633810 w 1906"/>
                <a:gd name="T25" fmla="*/ 17428358 h 1209"/>
                <a:gd name="T26" fmla="*/ 24449255 w 1906"/>
                <a:gd name="T27" fmla="*/ 4927444 h 120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906" h="1209">
                  <a:moveTo>
                    <a:pt x="1356" y="270"/>
                  </a:moveTo>
                  <a:lnTo>
                    <a:pt x="1356" y="270"/>
                  </a:lnTo>
                  <a:cubicBezTo>
                    <a:pt x="1245" y="370"/>
                    <a:pt x="866" y="586"/>
                    <a:pt x="644" y="591"/>
                  </a:cubicBezTo>
                  <a:cubicBezTo>
                    <a:pt x="702" y="544"/>
                    <a:pt x="739" y="491"/>
                    <a:pt x="760" y="432"/>
                  </a:cubicBezTo>
                  <a:cubicBezTo>
                    <a:pt x="776" y="374"/>
                    <a:pt x="459" y="659"/>
                    <a:pt x="328" y="670"/>
                  </a:cubicBezTo>
                  <a:cubicBezTo>
                    <a:pt x="397" y="591"/>
                    <a:pt x="407" y="554"/>
                    <a:pt x="407" y="511"/>
                  </a:cubicBezTo>
                  <a:cubicBezTo>
                    <a:pt x="201" y="628"/>
                    <a:pt x="201" y="849"/>
                    <a:pt x="201" y="1028"/>
                  </a:cubicBezTo>
                  <a:cubicBezTo>
                    <a:pt x="201" y="1208"/>
                    <a:pt x="106" y="1155"/>
                    <a:pt x="122" y="960"/>
                  </a:cubicBezTo>
                  <a:cubicBezTo>
                    <a:pt x="133" y="765"/>
                    <a:pt x="0" y="522"/>
                    <a:pt x="69" y="370"/>
                  </a:cubicBezTo>
                  <a:cubicBezTo>
                    <a:pt x="133" y="216"/>
                    <a:pt x="997" y="0"/>
                    <a:pt x="1271" y="0"/>
                  </a:cubicBezTo>
                  <a:cubicBezTo>
                    <a:pt x="1546" y="0"/>
                    <a:pt x="1772" y="274"/>
                    <a:pt x="1841" y="396"/>
                  </a:cubicBezTo>
                  <a:cubicBezTo>
                    <a:pt x="1905" y="511"/>
                    <a:pt x="1778" y="849"/>
                    <a:pt x="1784" y="955"/>
                  </a:cubicBezTo>
                  <a:cubicBezTo>
                    <a:pt x="1784" y="1066"/>
                    <a:pt x="1699" y="1182"/>
                    <a:pt x="1699" y="955"/>
                  </a:cubicBezTo>
                  <a:cubicBezTo>
                    <a:pt x="1693" y="723"/>
                    <a:pt x="1562" y="486"/>
                    <a:pt x="1356" y="270"/>
                  </a:cubicBezTo>
                </a:path>
              </a:pathLst>
            </a:custGeom>
            <a:solidFill>
              <a:srgbClr val="7E6055"/>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ja-JP" altLang="en-US"/>
            </a:p>
          </p:txBody>
        </p:sp>
        <p:sp>
          <p:nvSpPr>
            <p:cNvPr id="33" name="Freeform 1292">
              <a:extLst>
                <a:ext uri="{FF2B5EF4-FFF2-40B4-BE49-F238E27FC236}">
                  <a16:creationId xmlns:a16="http://schemas.microsoft.com/office/drawing/2014/main" id="{04C39249-013F-7C47-8257-B05E59726414}"/>
                </a:ext>
              </a:extLst>
            </p:cNvPr>
            <p:cNvSpPr>
              <a:spLocks noChangeArrowheads="1"/>
            </p:cNvSpPr>
            <p:nvPr/>
          </p:nvSpPr>
          <p:spPr bwMode="auto">
            <a:xfrm>
              <a:off x="8033221" y="1912861"/>
              <a:ext cx="34972" cy="65012"/>
            </a:xfrm>
            <a:custGeom>
              <a:avLst/>
              <a:gdLst>
                <a:gd name="T0" fmla="*/ 3354746 w 259"/>
                <a:gd name="T1" fmla="*/ 195970 h 487"/>
                <a:gd name="T2" fmla="*/ 3354746 w 259"/>
                <a:gd name="T3" fmla="*/ 195970 h 487"/>
                <a:gd name="T4" fmla="*/ 4211628 w 259"/>
                <a:gd name="T5" fmla="*/ 4704760 h 487"/>
                <a:gd name="T6" fmla="*/ 1440333 w 259"/>
                <a:gd name="T7" fmla="*/ 8464909 h 487"/>
                <a:gd name="T8" fmla="*/ 565223 w 259"/>
                <a:gd name="T9" fmla="*/ 3956254 h 487"/>
                <a:gd name="T10" fmla="*/ 3354746 w 259"/>
                <a:gd name="T11" fmla="*/ 195970 h 48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9" h="487">
                  <a:moveTo>
                    <a:pt x="184" y="11"/>
                  </a:moveTo>
                  <a:lnTo>
                    <a:pt x="184" y="11"/>
                  </a:lnTo>
                  <a:cubicBezTo>
                    <a:pt x="237" y="22"/>
                    <a:pt x="258" y="137"/>
                    <a:pt x="231" y="264"/>
                  </a:cubicBezTo>
                  <a:cubicBezTo>
                    <a:pt x="199" y="396"/>
                    <a:pt x="131" y="486"/>
                    <a:pt x="79" y="475"/>
                  </a:cubicBezTo>
                  <a:cubicBezTo>
                    <a:pt x="21" y="465"/>
                    <a:pt x="0" y="349"/>
                    <a:pt x="31" y="222"/>
                  </a:cubicBezTo>
                  <a:cubicBezTo>
                    <a:pt x="58" y="91"/>
                    <a:pt x="126" y="0"/>
                    <a:pt x="184" y="11"/>
                  </a:cubicBezTo>
                </a:path>
              </a:pathLst>
            </a:custGeom>
            <a:solidFill>
              <a:srgbClr val="FFDDB8"/>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ja-JP" altLang="en-US"/>
            </a:p>
          </p:txBody>
        </p:sp>
        <p:sp>
          <p:nvSpPr>
            <p:cNvPr id="34" name="Freeform 1293">
              <a:extLst>
                <a:ext uri="{FF2B5EF4-FFF2-40B4-BE49-F238E27FC236}">
                  <a16:creationId xmlns:a16="http://schemas.microsoft.com/office/drawing/2014/main" id="{C05859AB-3CF4-7D48-8EB5-B0D0D72DFF48}"/>
                </a:ext>
              </a:extLst>
            </p:cNvPr>
            <p:cNvSpPr>
              <a:spLocks noChangeArrowheads="1"/>
            </p:cNvSpPr>
            <p:nvPr/>
          </p:nvSpPr>
          <p:spPr bwMode="auto">
            <a:xfrm>
              <a:off x="7783648" y="1912861"/>
              <a:ext cx="34972" cy="65012"/>
            </a:xfrm>
            <a:custGeom>
              <a:avLst/>
              <a:gdLst>
                <a:gd name="T0" fmla="*/ 1338890 w 260"/>
                <a:gd name="T1" fmla="*/ 195970 h 487"/>
                <a:gd name="T2" fmla="*/ 1338890 w 260"/>
                <a:gd name="T3" fmla="*/ 195970 h 487"/>
                <a:gd name="T4" fmla="*/ 470373 w 260"/>
                <a:gd name="T5" fmla="*/ 4704760 h 487"/>
                <a:gd name="T6" fmla="*/ 3256566 w 260"/>
                <a:gd name="T7" fmla="*/ 8464909 h 487"/>
                <a:gd name="T8" fmla="*/ 4106923 w 260"/>
                <a:gd name="T9" fmla="*/ 3956254 h 487"/>
                <a:gd name="T10" fmla="*/ 1338890 w 260"/>
                <a:gd name="T11" fmla="*/ 195970 h 48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0" h="487">
                  <a:moveTo>
                    <a:pt x="74" y="11"/>
                  </a:moveTo>
                  <a:lnTo>
                    <a:pt x="74" y="11"/>
                  </a:lnTo>
                  <a:cubicBezTo>
                    <a:pt x="22" y="22"/>
                    <a:pt x="0" y="137"/>
                    <a:pt x="26" y="264"/>
                  </a:cubicBezTo>
                  <a:cubicBezTo>
                    <a:pt x="58" y="396"/>
                    <a:pt x="126" y="486"/>
                    <a:pt x="180" y="475"/>
                  </a:cubicBezTo>
                  <a:cubicBezTo>
                    <a:pt x="238" y="465"/>
                    <a:pt x="259" y="349"/>
                    <a:pt x="227" y="222"/>
                  </a:cubicBezTo>
                  <a:cubicBezTo>
                    <a:pt x="201" y="91"/>
                    <a:pt x="132" y="0"/>
                    <a:pt x="74" y="11"/>
                  </a:cubicBezTo>
                </a:path>
              </a:pathLst>
            </a:custGeom>
            <a:solidFill>
              <a:srgbClr val="F6D6B2"/>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ja-JP" altLang="en-US"/>
            </a:p>
          </p:txBody>
        </p:sp>
        <p:sp>
          <p:nvSpPr>
            <p:cNvPr id="35" name="Freeform 1294">
              <a:extLst>
                <a:ext uri="{FF2B5EF4-FFF2-40B4-BE49-F238E27FC236}">
                  <a16:creationId xmlns:a16="http://schemas.microsoft.com/office/drawing/2014/main" id="{1C98192A-D00D-7646-88A1-139F5942AB26}"/>
                </a:ext>
              </a:extLst>
            </p:cNvPr>
            <p:cNvSpPr>
              <a:spLocks noChangeArrowheads="1"/>
            </p:cNvSpPr>
            <p:nvPr/>
          </p:nvSpPr>
          <p:spPr bwMode="auto">
            <a:xfrm>
              <a:off x="7856771" y="2126926"/>
              <a:ext cx="68354" cy="65013"/>
            </a:xfrm>
            <a:custGeom>
              <a:avLst/>
              <a:gdLst>
                <a:gd name="T0" fmla="*/ 7839450 w 508"/>
                <a:gd name="T1" fmla="*/ 3749584 h 476"/>
                <a:gd name="T2" fmla="*/ 7839450 w 508"/>
                <a:gd name="T3" fmla="*/ 3749584 h 476"/>
                <a:gd name="T4" fmla="*/ 597425 w 508"/>
                <a:gd name="T5" fmla="*/ 2070719 h 476"/>
                <a:gd name="T6" fmla="*/ 597425 w 508"/>
                <a:gd name="T7" fmla="*/ 7088739 h 476"/>
                <a:gd name="T8" fmla="*/ 7658474 w 508"/>
                <a:gd name="T9" fmla="*/ 6808883 h 476"/>
                <a:gd name="T10" fmla="*/ 7839450 w 508"/>
                <a:gd name="T11" fmla="*/ 3749584 h 4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08" h="476">
                  <a:moveTo>
                    <a:pt x="433" y="201"/>
                  </a:moveTo>
                  <a:lnTo>
                    <a:pt x="433" y="201"/>
                  </a:lnTo>
                  <a:cubicBezTo>
                    <a:pt x="291" y="43"/>
                    <a:pt x="16" y="0"/>
                    <a:pt x="33" y="111"/>
                  </a:cubicBezTo>
                  <a:cubicBezTo>
                    <a:pt x="54" y="216"/>
                    <a:pt x="64" y="285"/>
                    <a:pt x="33" y="380"/>
                  </a:cubicBezTo>
                  <a:cubicBezTo>
                    <a:pt x="0" y="475"/>
                    <a:pt x="338" y="444"/>
                    <a:pt x="423" y="365"/>
                  </a:cubicBezTo>
                  <a:cubicBezTo>
                    <a:pt x="507" y="280"/>
                    <a:pt x="502" y="253"/>
                    <a:pt x="433" y="201"/>
                  </a:cubicBezTo>
                </a:path>
              </a:pathLst>
            </a:custGeom>
            <a:solidFill>
              <a:srgbClr val="22455D"/>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ja-JP" altLang="en-US"/>
            </a:p>
          </p:txBody>
        </p:sp>
        <p:sp>
          <p:nvSpPr>
            <p:cNvPr id="36" name="Freeform 1295">
              <a:extLst>
                <a:ext uri="{FF2B5EF4-FFF2-40B4-BE49-F238E27FC236}">
                  <a16:creationId xmlns:a16="http://schemas.microsoft.com/office/drawing/2014/main" id="{E798FCF2-F1FE-4946-968B-62952E711871}"/>
                </a:ext>
              </a:extLst>
            </p:cNvPr>
            <p:cNvSpPr>
              <a:spLocks noChangeArrowheads="1"/>
            </p:cNvSpPr>
            <p:nvPr/>
          </p:nvSpPr>
          <p:spPr bwMode="auto">
            <a:xfrm>
              <a:off x="7920357" y="2126926"/>
              <a:ext cx="66765" cy="65013"/>
            </a:xfrm>
            <a:custGeom>
              <a:avLst/>
              <a:gdLst>
                <a:gd name="T0" fmla="*/ 1308966 w 502"/>
                <a:gd name="T1" fmla="*/ 3749584 h 476"/>
                <a:gd name="T2" fmla="*/ 1308966 w 502"/>
                <a:gd name="T3" fmla="*/ 3749584 h 476"/>
                <a:gd name="T4" fmla="*/ 8402016 w 502"/>
                <a:gd name="T5" fmla="*/ 2070719 h 476"/>
                <a:gd name="T6" fmla="*/ 8402016 w 502"/>
                <a:gd name="T7" fmla="*/ 7088739 h 476"/>
                <a:gd name="T8" fmla="*/ 1503542 w 502"/>
                <a:gd name="T9" fmla="*/ 6808883 h 476"/>
                <a:gd name="T10" fmla="*/ 1308966 w 502"/>
                <a:gd name="T11" fmla="*/ 3749584 h 4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02" h="476">
                  <a:moveTo>
                    <a:pt x="74" y="201"/>
                  </a:moveTo>
                  <a:lnTo>
                    <a:pt x="74" y="201"/>
                  </a:lnTo>
                  <a:cubicBezTo>
                    <a:pt x="216" y="43"/>
                    <a:pt x="490" y="0"/>
                    <a:pt x="475" y="111"/>
                  </a:cubicBezTo>
                  <a:cubicBezTo>
                    <a:pt x="453" y="216"/>
                    <a:pt x="442" y="285"/>
                    <a:pt x="475" y="380"/>
                  </a:cubicBezTo>
                  <a:cubicBezTo>
                    <a:pt x="501" y="475"/>
                    <a:pt x="164" y="444"/>
                    <a:pt x="85" y="365"/>
                  </a:cubicBezTo>
                  <a:cubicBezTo>
                    <a:pt x="0" y="280"/>
                    <a:pt x="5" y="253"/>
                    <a:pt x="74" y="201"/>
                  </a:cubicBezTo>
                </a:path>
              </a:pathLst>
            </a:custGeom>
            <a:solidFill>
              <a:srgbClr val="2F5B78"/>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ja-JP" altLang="en-US"/>
            </a:p>
          </p:txBody>
        </p:sp>
        <p:sp>
          <p:nvSpPr>
            <p:cNvPr id="37" name="Freeform 1296">
              <a:extLst>
                <a:ext uri="{FF2B5EF4-FFF2-40B4-BE49-F238E27FC236}">
                  <a16:creationId xmlns:a16="http://schemas.microsoft.com/office/drawing/2014/main" id="{40CB2A76-88A8-BD4B-971F-C3FDE4944E19}"/>
                </a:ext>
              </a:extLst>
            </p:cNvPr>
            <p:cNvSpPr>
              <a:spLocks noChangeArrowheads="1"/>
            </p:cNvSpPr>
            <p:nvPr/>
          </p:nvSpPr>
          <p:spPr bwMode="auto">
            <a:xfrm>
              <a:off x="7901281" y="2139611"/>
              <a:ext cx="47689" cy="45985"/>
            </a:xfrm>
            <a:custGeom>
              <a:avLst/>
              <a:gdLst>
                <a:gd name="T0" fmla="*/ 866193 w 355"/>
                <a:gd name="T1" fmla="*/ 557183 h 343"/>
                <a:gd name="T2" fmla="*/ 866193 w 355"/>
                <a:gd name="T3" fmla="*/ 557183 h 343"/>
                <a:gd name="T4" fmla="*/ 5431844 w 355"/>
                <a:gd name="T5" fmla="*/ 557183 h 343"/>
                <a:gd name="T6" fmla="*/ 5810804 w 355"/>
                <a:gd name="T7" fmla="*/ 3217341 h 343"/>
                <a:gd name="T8" fmla="*/ 5431844 w 355"/>
                <a:gd name="T9" fmla="*/ 5679751 h 343"/>
                <a:gd name="T10" fmla="*/ 866193 w 355"/>
                <a:gd name="T11" fmla="*/ 5679751 h 343"/>
                <a:gd name="T12" fmla="*/ 577507 w 355"/>
                <a:gd name="T13" fmla="*/ 3127516 h 343"/>
                <a:gd name="T14" fmla="*/ 866193 w 355"/>
                <a:gd name="T15" fmla="*/ 557183 h 34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55" h="343">
                  <a:moveTo>
                    <a:pt x="48" y="31"/>
                  </a:moveTo>
                  <a:lnTo>
                    <a:pt x="48" y="31"/>
                  </a:lnTo>
                  <a:cubicBezTo>
                    <a:pt x="111" y="0"/>
                    <a:pt x="238" y="5"/>
                    <a:pt x="301" y="31"/>
                  </a:cubicBezTo>
                  <a:cubicBezTo>
                    <a:pt x="354" y="52"/>
                    <a:pt x="322" y="126"/>
                    <a:pt x="322" y="179"/>
                  </a:cubicBezTo>
                  <a:cubicBezTo>
                    <a:pt x="322" y="232"/>
                    <a:pt x="354" y="300"/>
                    <a:pt x="301" y="316"/>
                  </a:cubicBezTo>
                  <a:cubicBezTo>
                    <a:pt x="232" y="338"/>
                    <a:pt x="111" y="342"/>
                    <a:pt x="48" y="316"/>
                  </a:cubicBezTo>
                  <a:cubicBezTo>
                    <a:pt x="0" y="295"/>
                    <a:pt x="32" y="226"/>
                    <a:pt x="32" y="174"/>
                  </a:cubicBezTo>
                  <a:cubicBezTo>
                    <a:pt x="32" y="121"/>
                    <a:pt x="6" y="58"/>
                    <a:pt x="48" y="31"/>
                  </a:cubicBezTo>
                </a:path>
              </a:pathLst>
            </a:custGeom>
            <a:solidFill>
              <a:srgbClr val="22455D"/>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ja-JP" altLang="en-US"/>
            </a:p>
          </p:txBody>
        </p:sp>
        <p:sp>
          <p:nvSpPr>
            <p:cNvPr id="38" name="Freeform 1297">
              <a:extLst>
                <a:ext uri="{FF2B5EF4-FFF2-40B4-BE49-F238E27FC236}">
                  <a16:creationId xmlns:a16="http://schemas.microsoft.com/office/drawing/2014/main" id="{7745BF1A-D60A-874B-99D1-89AE46303FCA}"/>
                </a:ext>
              </a:extLst>
            </p:cNvPr>
            <p:cNvSpPr>
              <a:spLocks noChangeArrowheads="1"/>
            </p:cNvSpPr>
            <p:nvPr/>
          </p:nvSpPr>
          <p:spPr bwMode="auto">
            <a:xfrm>
              <a:off x="7804313" y="2147540"/>
              <a:ext cx="241625" cy="214065"/>
            </a:xfrm>
            <a:custGeom>
              <a:avLst/>
              <a:gdLst>
                <a:gd name="T0" fmla="*/ 1065156 w 1783"/>
                <a:gd name="T1" fmla="*/ 26332429 h 1583"/>
                <a:gd name="T2" fmla="*/ 1065156 w 1783"/>
                <a:gd name="T3" fmla="*/ 26332429 h 1583"/>
                <a:gd name="T4" fmla="*/ 0 w 1783"/>
                <a:gd name="T5" fmla="*/ 2889269 h 1583"/>
                <a:gd name="T6" fmla="*/ 5215604 w 1783"/>
                <a:gd name="T7" fmla="*/ 0 h 1583"/>
                <a:gd name="T8" fmla="*/ 16362878 w 1783"/>
                <a:gd name="T9" fmla="*/ 16311537 h 1583"/>
                <a:gd name="T10" fmla="*/ 27491721 w 1783"/>
                <a:gd name="T11" fmla="*/ 91414 h 1583"/>
                <a:gd name="T12" fmla="*/ 32725620 w 1783"/>
                <a:gd name="T13" fmla="*/ 2980683 h 1583"/>
                <a:gd name="T14" fmla="*/ 31678894 w 1783"/>
                <a:gd name="T15" fmla="*/ 26332429 h 1583"/>
                <a:gd name="T16" fmla="*/ 16362878 w 1783"/>
                <a:gd name="T17" fmla="*/ 28929201 h 1583"/>
                <a:gd name="T18" fmla="*/ 1065156 w 1783"/>
                <a:gd name="T19" fmla="*/ 26332429 h 158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783" h="1583">
                  <a:moveTo>
                    <a:pt x="58" y="1440"/>
                  </a:moveTo>
                  <a:lnTo>
                    <a:pt x="58" y="1440"/>
                  </a:lnTo>
                  <a:cubicBezTo>
                    <a:pt x="226" y="1087"/>
                    <a:pt x="195" y="495"/>
                    <a:pt x="0" y="158"/>
                  </a:cubicBezTo>
                  <a:cubicBezTo>
                    <a:pt x="105" y="95"/>
                    <a:pt x="200" y="42"/>
                    <a:pt x="284" y="0"/>
                  </a:cubicBezTo>
                  <a:cubicBezTo>
                    <a:pt x="342" y="358"/>
                    <a:pt x="595" y="744"/>
                    <a:pt x="891" y="892"/>
                  </a:cubicBezTo>
                  <a:cubicBezTo>
                    <a:pt x="1186" y="744"/>
                    <a:pt x="1439" y="364"/>
                    <a:pt x="1497" y="5"/>
                  </a:cubicBezTo>
                  <a:cubicBezTo>
                    <a:pt x="1587" y="47"/>
                    <a:pt x="1677" y="100"/>
                    <a:pt x="1782" y="163"/>
                  </a:cubicBezTo>
                  <a:cubicBezTo>
                    <a:pt x="1592" y="495"/>
                    <a:pt x="1561" y="1087"/>
                    <a:pt x="1725" y="1440"/>
                  </a:cubicBezTo>
                  <a:cubicBezTo>
                    <a:pt x="1466" y="1534"/>
                    <a:pt x="1191" y="1577"/>
                    <a:pt x="891" y="1582"/>
                  </a:cubicBezTo>
                  <a:cubicBezTo>
                    <a:pt x="595" y="1366"/>
                    <a:pt x="284" y="1260"/>
                    <a:pt x="58" y="1440"/>
                  </a:cubicBezTo>
                </a:path>
              </a:pathLst>
            </a:custGeom>
            <a:solidFill>
              <a:srgbClr val="2F5B78"/>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ja-JP" altLang="en-US"/>
            </a:p>
          </p:txBody>
        </p:sp>
        <p:sp>
          <p:nvSpPr>
            <p:cNvPr id="39" name="Freeform 1298">
              <a:extLst>
                <a:ext uri="{FF2B5EF4-FFF2-40B4-BE49-F238E27FC236}">
                  <a16:creationId xmlns:a16="http://schemas.microsoft.com/office/drawing/2014/main" id="{A28FEE33-41FE-E848-BD6E-BC06C5CD3245}"/>
                </a:ext>
              </a:extLst>
            </p:cNvPr>
            <p:cNvSpPr>
              <a:spLocks noChangeArrowheads="1"/>
            </p:cNvSpPr>
            <p:nvPr/>
          </p:nvSpPr>
          <p:spPr bwMode="auto">
            <a:xfrm>
              <a:off x="7901281" y="2139611"/>
              <a:ext cx="25434" cy="44399"/>
            </a:xfrm>
            <a:custGeom>
              <a:avLst/>
              <a:gdLst>
                <a:gd name="T0" fmla="*/ 897574 w 186"/>
                <a:gd name="T1" fmla="*/ 382452 h 329"/>
                <a:gd name="T2" fmla="*/ 897574 w 186"/>
                <a:gd name="T3" fmla="*/ 382452 h 329"/>
                <a:gd name="T4" fmla="*/ 3459161 w 186"/>
                <a:gd name="T5" fmla="*/ 0 h 329"/>
                <a:gd name="T6" fmla="*/ 3459161 w 186"/>
                <a:gd name="T7" fmla="*/ 5864177 h 329"/>
                <a:gd name="T8" fmla="*/ 897574 w 186"/>
                <a:gd name="T9" fmla="*/ 5572817 h 329"/>
                <a:gd name="T10" fmla="*/ 598383 w 186"/>
                <a:gd name="T11" fmla="*/ 2986744 h 329"/>
                <a:gd name="T12" fmla="*/ 897574 w 186"/>
                <a:gd name="T13" fmla="*/ 382452 h 32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6" h="329">
                  <a:moveTo>
                    <a:pt x="48" y="21"/>
                  </a:moveTo>
                  <a:lnTo>
                    <a:pt x="48" y="21"/>
                  </a:lnTo>
                  <a:cubicBezTo>
                    <a:pt x="79" y="6"/>
                    <a:pt x="132" y="0"/>
                    <a:pt x="185" y="0"/>
                  </a:cubicBezTo>
                  <a:cubicBezTo>
                    <a:pt x="185" y="322"/>
                    <a:pt x="185" y="322"/>
                    <a:pt x="185" y="322"/>
                  </a:cubicBezTo>
                  <a:cubicBezTo>
                    <a:pt x="132" y="328"/>
                    <a:pt x="85" y="316"/>
                    <a:pt x="48" y="306"/>
                  </a:cubicBezTo>
                  <a:cubicBezTo>
                    <a:pt x="0" y="285"/>
                    <a:pt x="32" y="216"/>
                    <a:pt x="32" y="164"/>
                  </a:cubicBezTo>
                  <a:cubicBezTo>
                    <a:pt x="32" y="111"/>
                    <a:pt x="6" y="48"/>
                    <a:pt x="48" y="21"/>
                  </a:cubicBezTo>
                </a:path>
              </a:pathLst>
            </a:custGeom>
            <a:solidFill>
              <a:srgbClr val="1B384A"/>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ja-JP" altLang="en-US"/>
            </a:p>
          </p:txBody>
        </p:sp>
        <p:sp>
          <p:nvSpPr>
            <p:cNvPr id="44" name="Freeform 1299">
              <a:extLst>
                <a:ext uri="{FF2B5EF4-FFF2-40B4-BE49-F238E27FC236}">
                  <a16:creationId xmlns:a16="http://schemas.microsoft.com/office/drawing/2014/main" id="{00CD1CD2-58C9-2B45-B981-E39260C73872}"/>
                </a:ext>
              </a:extLst>
            </p:cNvPr>
            <p:cNvSpPr>
              <a:spLocks noChangeArrowheads="1"/>
            </p:cNvSpPr>
            <p:nvPr/>
          </p:nvSpPr>
          <p:spPr bwMode="auto">
            <a:xfrm>
              <a:off x="7804313" y="2147540"/>
              <a:ext cx="120813" cy="214065"/>
            </a:xfrm>
            <a:custGeom>
              <a:avLst/>
              <a:gdLst>
                <a:gd name="T0" fmla="*/ 1064021 w 892"/>
                <a:gd name="T1" fmla="*/ 26332429 h 1583"/>
                <a:gd name="T2" fmla="*/ 1064021 w 892"/>
                <a:gd name="T3" fmla="*/ 26332429 h 1583"/>
                <a:gd name="T4" fmla="*/ 0 w 892"/>
                <a:gd name="T5" fmla="*/ 2889269 h 1583"/>
                <a:gd name="T6" fmla="*/ 5209722 w 892"/>
                <a:gd name="T7" fmla="*/ 0 h 1583"/>
                <a:gd name="T8" fmla="*/ 16344699 w 892"/>
                <a:gd name="T9" fmla="*/ 16311537 h 1583"/>
                <a:gd name="T10" fmla="*/ 16344699 w 892"/>
                <a:gd name="T11" fmla="*/ 28929201 h 1583"/>
                <a:gd name="T12" fmla="*/ 1064021 w 892"/>
                <a:gd name="T13" fmla="*/ 26332429 h 158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92" h="1583">
                  <a:moveTo>
                    <a:pt x="58" y="1440"/>
                  </a:moveTo>
                  <a:lnTo>
                    <a:pt x="58" y="1440"/>
                  </a:lnTo>
                  <a:cubicBezTo>
                    <a:pt x="226" y="1087"/>
                    <a:pt x="195" y="495"/>
                    <a:pt x="0" y="158"/>
                  </a:cubicBezTo>
                  <a:cubicBezTo>
                    <a:pt x="105" y="95"/>
                    <a:pt x="200" y="42"/>
                    <a:pt x="284" y="0"/>
                  </a:cubicBezTo>
                  <a:cubicBezTo>
                    <a:pt x="342" y="358"/>
                    <a:pt x="595" y="744"/>
                    <a:pt x="891" y="892"/>
                  </a:cubicBezTo>
                  <a:cubicBezTo>
                    <a:pt x="891" y="1582"/>
                    <a:pt x="891" y="1582"/>
                    <a:pt x="891" y="1582"/>
                  </a:cubicBezTo>
                  <a:cubicBezTo>
                    <a:pt x="601" y="1582"/>
                    <a:pt x="321" y="1530"/>
                    <a:pt x="58" y="1440"/>
                  </a:cubicBezTo>
                </a:path>
              </a:pathLst>
            </a:custGeom>
            <a:solidFill>
              <a:srgbClr val="22455D"/>
            </a:solidFill>
            <a:ln>
              <a:noFill/>
            </a:ln>
            <a:extLst>
              <a:ext uri="{91240B29-F687-4F45-9708-019B960494DF}">
                <a14:hiddenLine xmlns:a14="http://schemas.microsoft.com/office/drawing/2010/main" w="9525">
                  <a:solidFill>
                    <a:srgbClr val="000000"/>
                  </a:solidFill>
                  <a:round/>
                  <a:headEnd/>
                  <a:tailEnd/>
                </a14:hiddenLine>
              </a:ext>
            </a:extLst>
          </p:spPr>
          <p:txBody>
            <a:bodyPr wrap="none" lIns="34290" tIns="17145" rIns="34290" bIns="17145" anchor="ctr"/>
            <a:lstStyle/>
            <a:p>
              <a:endParaRPr lang="ja-JP" altLang="en-US"/>
            </a:p>
          </p:txBody>
        </p:sp>
      </p:grpSp>
      <p:sp>
        <p:nvSpPr>
          <p:cNvPr id="45" name="Rectangle 40">
            <a:extLst>
              <a:ext uri="{FF2B5EF4-FFF2-40B4-BE49-F238E27FC236}">
                <a16:creationId xmlns:a16="http://schemas.microsoft.com/office/drawing/2014/main" id="{BE911BBF-A832-FB40-B312-C30D2ACE6365}"/>
              </a:ext>
            </a:extLst>
          </p:cNvPr>
          <p:cNvSpPr/>
          <p:nvPr/>
        </p:nvSpPr>
        <p:spPr>
          <a:xfrm>
            <a:off x="12186826" y="6375286"/>
            <a:ext cx="4958173" cy="1015663"/>
          </a:xfrm>
          <a:prstGeom prst="rect">
            <a:avLst/>
          </a:prstGeom>
        </p:spPr>
        <p:txBody>
          <a:bodyPr wrap="square">
            <a:spAutoFit/>
          </a:bodyPr>
          <a:lstStyle/>
          <a:p>
            <a:pPr algn="r"/>
            <a:r>
              <a:rPr lang="en-US" altLang="ja-JP" sz="6000" b="1" dirty="0">
                <a:solidFill>
                  <a:schemeClr val="tx2"/>
                </a:solidFill>
                <a:latin typeface="Lato Black" charset="0"/>
                <a:ea typeface="Lato Black" charset="0"/>
                <a:cs typeface="Lato Black" charset="0"/>
              </a:rPr>
              <a:t>3 </a:t>
            </a:r>
            <a:r>
              <a:rPr lang="ja-JP" altLang="en-US" sz="6000" b="1">
                <a:solidFill>
                  <a:schemeClr val="tx2"/>
                </a:solidFill>
                <a:latin typeface="Lato Black" charset="0"/>
                <a:ea typeface="Lato Black" charset="0"/>
                <a:cs typeface="Lato Black" charset="0"/>
              </a:rPr>
              <a:t>農業</a:t>
            </a:r>
            <a:r>
              <a:rPr lang="en-US" altLang="ja-JP" sz="6000" b="1" dirty="0">
                <a:solidFill>
                  <a:schemeClr val="tx2"/>
                </a:solidFill>
                <a:latin typeface="Lato Black" charset="0"/>
                <a:ea typeface="Lato Black" charset="0"/>
                <a:cs typeface="Lato Black" charset="0"/>
              </a:rPr>
              <a:t>×</a:t>
            </a:r>
            <a:r>
              <a:rPr lang="ja-JP" altLang="en-US" sz="6000" b="1">
                <a:solidFill>
                  <a:schemeClr val="tx2"/>
                </a:solidFill>
                <a:latin typeface="Lato Black" charset="0"/>
                <a:ea typeface="Lato Black" charset="0"/>
                <a:cs typeface="Lato Black" charset="0"/>
              </a:rPr>
              <a:t>教育</a:t>
            </a:r>
            <a:endParaRPr lang="en-US" sz="6000" b="1" dirty="0">
              <a:solidFill>
                <a:schemeClr val="tx2"/>
              </a:solidFill>
              <a:latin typeface="Lato Black" charset="0"/>
              <a:ea typeface="Lato Black" charset="0"/>
              <a:cs typeface="Lato Black" charset="0"/>
            </a:endParaRPr>
          </a:p>
        </p:txBody>
      </p:sp>
      <p:sp>
        <p:nvSpPr>
          <p:cNvPr id="46" name="Freeform 106">
            <a:extLst>
              <a:ext uri="{FF2B5EF4-FFF2-40B4-BE49-F238E27FC236}">
                <a16:creationId xmlns:a16="http://schemas.microsoft.com/office/drawing/2014/main" id="{AB95D72C-E7C2-154C-A9B7-9754CC0E5D76}"/>
              </a:ext>
            </a:extLst>
          </p:cNvPr>
          <p:cNvSpPr>
            <a:spLocks noChangeArrowheads="1"/>
          </p:cNvSpPr>
          <p:nvPr/>
        </p:nvSpPr>
        <p:spPr bwMode="auto">
          <a:xfrm>
            <a:off x="5612843" y="7373686"/>
            <a:ext cx="1257790" cy="863803"/>
          </a:xfrm>
          <a:custGeom>
            <a:avLst/>
            <a:gdLst>
              <a:gd name="T0" fmla="*/ 35 w 355"/>
              <a:gd name="T1" fmla="*/ 497 h 506"/>
              <a:gd name="T2" fmla="*/ 35 w 355"/>
              <a:gd name="T3" fmla="*/ 497 h 506"/>
              <a:gd name="T4" fmla="*/ 70 w 355"/>
              <a:gd name="T5" fmla="*/ 381 h 506"/>
              <a:gd name="T6" fmla="*/ 203 w 355"/>
              <a:gd name="T7" fmla="*/ 310 h 506"/>
              <a:gd name="T8" fmla="*/ 132 w 355"/>
              <a:gd name="T9" fmla="*/ 284 h 506"/>
              <a:gd name="T10" fmla="*/ 292 w 355"/>
              <a:gd name="T11" fmla="*/ 194 h 506"/>
              <a:gd name="T12" fmla="*/ 194 w 355"/>
              <a:gd name="T13" fmla="*/ 168 h 506"/>
              <a:gd name="T14" fmla="*/ 327 w 355"/>
              <a:gd name="T15" fmla="*/ 133 h 506"/>
              <a:gd name="T16" fmla="*/ 345 w 355"/>
              <a:gd name="T17" fmla="*/ 44 h 506"/>
              <a:gd name="T18" fmla="*/ 248 w 355"/>
              <a:gd name="T19" fmla="*/ 0 h 506"/>
              <a:gd name="T20" fmla="*/ 159 w 355"/>
              <a:gd name="T21" fmla="*/ 124 h 506"/>
              <a:gd name="T22" fmla="*/ 168 w 355"/>
              <a:gd name="T23" fmla="*/ 18 h 506"/>
              <a:gd name="T24" fmla="*/ 70 w 355"/>
              <a:gd name="T25" fmla="*/ 106 h 506"/>
              <a:gd name="T26" fmla="*/ 61 w 355"/>
              <a:gd name="T27" fmla="*/ 301 h 506"/>
              <a:gd name="T28" fmla="*/ 8 w 355"/>
              <a:gd name="T29" fmla="*/ 213 h 506"/>
              <a:gd name="T30" fmla="*/ 35 w 355"/>
              <a:gd name="T31" fmla="*/ 363 h 506"/>
              <a:gd name="T32" fmla="*/ 8 w 355"/>
              <a:gd name="T33" fmla="*/ 478 h 506"/>
              <a:gd name="T34" fmla="*/ 35 w 355"/>
              <a:gd name="T35" fmla="*/ 497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5" h="506">
                <a:moveTo>
                  <a:pt x="35" y="497"/>
                </a:moveTo>
                <a:lnTo>
                  <a:pt x="35" y="497"/>
                </a:lnTo>
                <a:cubicBezTo>
                  <a:pt x="44" y="469"/>
                  <a:pt x="53" y="434"/>
                  <a:pt x="70" y="381"/>
                </a:cubicBezTo>
                <a:cubicBezTo>
                  <a:pt x="132" y="372"/>
                  <a:pt x="168" y="390"/>
                  <a:pt x="203" y="310"/>
                </a:cubicBezTo>
                <a:cubicBezTo>
                  <a:pt x="168" y="328"/>
                  <a:pt x="132" y="292"/>
                  <a:pt x="132" y="284"/>
                </a:cubicBezTo>
                <a:cubicBezTo>
                  <a:pt x="132" y="266"/>
                  <a:pt x="229" y="292"/>
                  <a:pt x="292" y="194"/>
                </a:cubicBezTo>
                <a:cubicBezTo>
                  <a:pt x="212" y="213"/>
                  <a:pt x="185" y="178"/>
                  <a:pt x="194" y="168"/>
                </a:cubicBezTo>
                <a:cubicBezTo>
                  <a:pt x="221" y="159"/>
                  <a:pt x="292" y="168"/>
                  <a:pt x="327" y="133"/>
                </a:cubicBezTo>
                <a:cubicBezTo>
                  <a:pt x="345" y="115"/>
                  <a:pt x="354" y="62"/>
                  <a:pt x="345" y="44"/>
                </a:cubicBezTo>
                <a:cubicBezTo>
                  <a:pt x="336" y="27"/>
                  <a:pt x="283" y="0"/>
                  <a:pt x="248" y="0"/>
                </a:cubicBezTo>
                <a:cubicBezTo>
                  <a:pt x="221" y="9"/>
                  <a:pt x="168" y="124"/>
                  <a:pt x="159" y="124"/>
                </a:cubicBezTo>
                <a:cubicBezTo>
                  <a:pt x="141" y="124"/>
                  <a:pt x="141" y="71"/>
                  <a:pt x="168" y="18"/>
                </a:cubicBezTo>
                <a:cubicBezTo>
                  <a:pt x="132" y="35"/>
                  <a:pt x="88" y="71"/>
                  <a:pt x="70" y="106"/>
                </a:cubicBezTo>
                <a:cubicBezTo>
                  <a:pt x="44" y="159"/>
                  <a:pt x="79" y="301"/>
                  <a:pt x="61" y="301"/>
                </a:cubicBezTo>
                <a:cubicBezTo>
                  <a:pt x="53" y="310"/>
                  <a:pt x="17" y="239"/>
                  <a:pt x="8" y="213"/>
                </a:cubicBezTo>
                <a:cubicBezTo>
                  <a:pt x="0" y="257"/>
                  <a:pt x="0" y="301"/>
                  <a:pt x="35" y="363"/>
                </a:cubicBezTo>
                <a:cubicBezTo>
                  <a:pt x="26" y="407"/>
                  <a:pt x="17" y="452"/>
                  <a:pt x="8" y="478"/>
                </a:cubicBezTo>
                <a:cubicBezTo>
                  <a:pt x="8" y="497"/>
                  <a:pt x="35" y="505"/>
                  <a:pt x="35" y="497"/>
                </a:cubicBezTo>
              </a:path>
            </a:pathLst>
          </a:custGeom>
          <a:solidFill>
            <a:schemeClr val="bg1"/>
          </a:solidFill>
          <a:ln>
            <a:noFill/>
          </a:ln>
          <a:effectLst/>
          <a:extLst>
            <a:ext uri="{91240B29-F687-4f45-9708-019B960494DF}"/>
            <a:ext uri="{AF507438-7753-43e0-B8FC-AC1667EBCBE1}"/>
          </a:extLst>
        </p:spPr>
        <p:txBody>
          <a:bodyPr wrap="none" lIns="34290" tIns="17145" rIns="34290" bIns="17145" anchor="ctr"/>
          <a:lstStyle/>
          <a:p>
            <a:pPr eaLnBrk="1" fontAlgn="auto" hangingPunct="1">
              <a:spcBef>
                <a:spcPts val="0"/>
              </a:spcBef>
              <a:spcAft>
                <a:spcPts val="0"/>
              </a:spcAft>
              <a:defRPr/>
            </a:pPr>
            <a:endParaRPr lang="en-US" dirty="0">
              <a:latin typeface="+mn-lt"/>
              <a:ea typeface="+mn-ea"/>
            </a:endParaRPr>
          </a:p>
        </p:txBody>
      </p:sp>
      <p:sp>
        <p:nvSpPr>
          <p:cNvPr id="47" name="Rectangle 40">
            <a:extLst>
              <a:ext uri="{FF2B5EF4-FFF2-40B4-BE49-F238E27FC236}">
                <a16:creationId xmlns:a16="http://schemas.microsoft.com/office/drawing/2014/main" id="{84BB9B79-8D02-AC41-8EA3-1E8E2782F9C6}"/>
              </a:ext>
            </a:extLst>
          </p:cNvPr>
          <p:cNvSpPr/>
          <p:nvPr/>
        </p:nvSpPr>
        <p:spPr>
          <a:xfrm>
            <a:off x="10634710" y="2739669"/>
            <a:ext cx="4279997" cy="1015663"/>
          </a:xfrm>
          <a:prstGeom prst="rect">
            <a:avLst/>
          </a:prstGeom>
        </p:spPr>
        <p:txBody>
          <a:bodyPr wrap="square">
            <a:spAutoFit/>
          </a:bodyPr>
          <a:lstStyle/>
          <a:p>
            <a:pPr algn="r"/>
            <a:r>
              <a:rPr lang="en-US" sz="6000" b="1" dirty="0">
                <a:solidFill>
                  <a:schemeClr val="tx2"/>
                </a:solidFill>
                <a:latin typeface="Lato Black" charset="0"/>
                <a:ea typeface="Lato Black" charset="0"/>
                <a:cs typeface="Lato Black" charset="0"/>
              </a:rPr>
              <a:t>4 </a:t>
            </a:r>
            <a:r>
              <a:rPr lang="en-US" sz="6000" b="1" dirty="0" err="1">
                <a:solidFill>
                  <a:schemeClr val="tx2"/>
                </a:solidFill>
                <a:latin typeface="Lato Black" charset="0"/>
                <a:ea typeface="Lato Black" charset="0"/>
                <a:cs typeface="Lato Black" charset="0"/>
              </a:rPr>
              <a:t>農業×観光</a:t>
            </a:r>
            <a:endParaRPr lang="en-US" sz="6000" b="1" dirty="0">
              <a:solidFill>
                <a:schemeClr val="tx2"/>
              </a:solidFill>
              <a:latin typeface="Lato Black" charset="0"/>
              <a:ea typeface="Lato Black" charset="0"/>
              <a:cs typeface="Lato Black" charset="0"/>
            </a:endParaRPr>
          </a:p>
        </p:txBody>
      </p:sp>
      <p:sp>
        <p:nvSpPr>
          <p:cNvPr id="49" name="TextBox 25">
            <a:extLst>
              <a:ext uri="{FF2B5EF4-FFF2-40B4-BE49-F238E27FC236}">
                <a16:creationId xmlns:a16="http://schemas.microsoft.com/office/drawing/2014/main" id="{55C4A6FD-4CB7-534C-8591-296E851D275F}"/>
              </a:ext>
            </a:extLst>
          </p:cNvPr>
          <p:cNvSpPr txBox="1"/>
          <p:nvPr/>
        </p:nvSpPr>
        <p:spPr>
          <a:xfrm>
            <a:off x="10634711" y="3694447"/>
            <a:ext cx="6136216" cy="2736583"/>
          </a:xfrm>
          <a:prstGeom prst="rect">
            <a:avLst/>
          </a:prstGeom>
          <a:noFill/>
        </p:spPr>
        <p:txBody>
          <a:bodyPr wrap="square" rtlCol="0">
            <a:spAutoFit/>
          </a:bodyPr>
          <a:lstStyle/>
          <a:p>
            <a:pPr>
              <a:lnSpc>
                <a:spcPts val="3031"/>
              </a:lnSpc>
            </a:pPr>
            <a:r>
              <a:rPr lang="ja-JP" altLang="en-US" sz="1800">
                <a:solidFill>
                  <a:srgbClr val="FF0000"/>
                </a:solidFill>
                <a:latin typeface="Lato Light" charset="0"/>
                <a:ea typeface="Lato Light" charset="0"/>
                <a:cs typeface="Lato Light" charset="0"/>
              </a:rPr>
              <a:t>農業の価値、食の価値を楽しさを通じて考えてもらうきっかけ　</a:t>
            </a:r>
            <a:r>
              <a:rPr lang="ja-JP" altLang="en-US" sz="1800" dirty="0">
                <a:solidFill>
                  <a:srgbClr val="FF0000"/>
                </a:solidFill>
                <a:latin typeface="Lato Light" charset="0"/>
                <a:ea typeface="Lato Light" charset="0"/>
                <a:cs typeface="Lato Light" charset="0"/>
              </a:rPr>
              <a:t>　</a:t>
            </a:r>
            <a:r>
              <a:rPr lang="ja-JP" altLang="en-US" sz="1800">
                <a:solidFill>
                  <a:srgbClr val="FF0000"/>
                </a:solidFill>
                <a:latin typeface="Lato Light" charset="0"/>
                <a:ea typeface="Lato Light" charset="0"/>
                <a:cs typeface="Lato Light" charset="0"/>
              </a:rPr>
              <a:t>域内外からの人、モノ、お金の流入</a:t>
            </a:r>
            <a:br>
              <a:rPr lang="en-US" altLang="ja-JP" sz="1800" dirty="0">
                <a:latin typeface="Lato Light" charset="0"/>
                <a:ea typeface="Lato Light" charset="0"/>
                <a:cs typeface="Lato Light" charset="0"/>
              </a:rPr>
            </a:br>
            <a:r>
              <a:rPr lang="ja-JP" altLang="en-US" sz="1800">
                <a:solidFill>
                  <a:srgbClr val="FF0000"/>
                </a:solidFill>
                <a:latin typeface="Lato Light" charset="0"/>
                <a:ea typeface="Lato Light" charset="0"/>
                <a:cs typeface="Lato Light" charset="0"/>
              </a:rPr>
              <a:t>人生の豊かさ</a:t>
            </a:r>
            <a:r>
              <a:rPr lang="ja-JP" altLang="en-US" sz="1800">
                <a:latin typeface="Lato Light" charset="0"/>
                <a:ea typeface="Lato Light" charset="0"/>
                <a:cs typeface="Lato Light" charset="0"/>
              </a:rPr>
              <a:t>　</a:t>
            </a:r>
            <a:r>
              <a:rPr lang="ja-JP" altLang="en-US" sz="1800">
                <a:solidFill>
                  <a:srgbClr val="FF0000"/>
                </a:solidFill>
                <a:latin typeface="Lato Light" charset="0"/>
                <a:ea typeface="Lato Light" charset="0"/>
                <a:cs typeface="Lato Light" charset="0"/>
              </a:rPr>
              <a:t>美食文化　ライフスタイル</a:t>
            </a:r>
            <a:endParaRPr lang="en-US" altLang="ja-JP" sz="1800" dirty="0">
              <a:solidFill>
                <a:srgbClr val="FF0000"/>
              </a:solidFill>
              <a:latin typeface="Lato Light" charset="0"/>
              <a:ea typeface="Lato Light" charset="0"/>
              <a:cs typeface="Lato Light" charset="0"/>
            </a:endParaRPr>
          </a:p>
          <a:p>
            <a:pPr>
              <a:lnSpc>
                <a:spcPts val="3031"/>
              </a:lnSpc>
            </a:pPr>
            <a:r>
              <a:rPr lang="ja-JP" altLang="en-US" sz="1800">
                <a:latin typeface="Lato Light" charset="0"/>
                <a:ea typeface="Lato Light" charset="0"/>
                <a:cs typeface="Lato Light" charset="0"/>
              </a:rPr>
              <a:t>農業先進地としての月山高原</a:t>
            </a:r>
            <a:br>
              <a:rPr lang="en-US" altLang="ja-JP" sz="1800" dirty="0">
                <a:latin typeface="Lato Light" charset="0"/>
                <a:ea typeface="Lato Light" charset="0"/>
                <a:cs typeface="Lato Light" charset="0"/>
              </a:rPr>
            </a:br>
            <a:r>
              <a:rPr lang="ja-JP" altLang="en-US" sz="1800">
                <a:latin typeface="Lato Light" charset="0"/>
                <a:ea typeface="Lato Light" charset="0"/>
                <a:cs typeface="Lato Light" charset="0"/>
              </a:rPr>
              <a:t>農業者以外の人たちの学びの場所や機会提供の場</a:t>
            </a:r>
            <a:br>
              <a:rPr lang="en-US" altLang="ja-JP" sz="1800" dirty="0">
                <a:latin typeface="Lato Light" charset="0"/>
                <a:ea typeface="Lato Light" charset="0"/>
                <a:cs typeface="Lato Light" charset="0"/>
              </a:rPr>
            </a:br>
            <a:r>
              <a:rPr lang="ja-JP" altLang="en-US" sz="1800">
                <a:latin typeface="Lato Light" charset="0"/>
                <a:ea typeface="Lato Light" charset="0"/>
                <a:cs typeface="Lato Light" charset="0"/>
              </a:rPr>
              <a:t>農業者と地元住民との繋がりの場</a:t>
            </a:r>
            <a:br>
              <a:rPr lang="en-US" altLang="ja-JP" sz="1800" dirty="0">
                <a:latin typeface="Lato Light" charset="0"/>
                <a:ea typeface="Lato Light" charset="0"/>
                <a:cs typeface="Lato Light" charset="0"/>
              </a:rPr>
            </a:br>
            <a:r>
              <a:rPr lang="ja-JP" altLang="en-US" sz="1800">
                <a:latin typeface="Lato Light" charset="0"/>
                <a:ea typeface="Lato Light" charset="0"/>
                <a:cs typeface="Lato Light" charset="0"/>
              </a:rPr>
              <a:t>地元住民が農業に触れ、農業者と繋がり考える機会</a:t>
            </a:r>
            <a:endParaRPr lang="en-US" sz="1800" dirty="0">
              <a:solidFill>
                <a:srgbClr val="FF0000"/>
              </a:solidFill>
              <a:latin typeface="Lato Light" charset="0"/>
              <a:ea typeface="Lato Light" charset="0"/>
              <a:cs typeface="Lato Light" charset="0"/>
            </a:endParaRPr>
          </a:p>
        </p:txBody>
      </p:sp>
      <p:sp>
        <p:nvSpPr>
          <p:cNvPr id="51" name="Oval 16">
            <a:extLst>
              <a:ext uri="{FF2B5EF4-FFF2-40B4-BE49-F238E27FC236}">
                <a16:creationId xmlns:a16="http://schemas.microsoft.com/office/drawing/2014/main" id="{1865C324-41B2-7347-B0FD-7D3782BF8C01}"/>
              </a:ext>
            </a:extLst>
          </p:cNvPr>
          <p:cNvSpPr/>
          <p:nvPr/>
        </p:nvSpPr>
        <p:spPr>
          <a:xfrm>
            <a:off x="8111766" y="11342823"/>
            <a:ext cx="1851465" cy="1851947"/>
          </a:xfrm>
          <a:prstGeom prst="ellipse">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lIns="137168" tIns="68584" rIns="137168" bIns="68584" rtlCol="0" anchor="ctr"/>
          <a:lstStyle/>
          <a:p>
            <a:pPr algn="ctr"/>
            <a:endParaRPr lang="en-US" sz="4801" dirty="0">
              <a:solidFill>
                <a:schemeClr val="tx1"/>
              </a:solidFill>
              <a:latin typeface="Lato Light" charset="0"/>
            </a:endParaRPr>
          </a:p>
        </p:txBody>
      </p:sp>
      <p:sp>
        <p:nvSpPr>
          <p:cNvPr id="52" name="Rectangle 40">
            <a:extLst>
              <a:ext uri="{FF2B5EF4-FFF2-40B4-BE49-F238E27FC236}">
                <a16:creationId xmlns:a16="http://schemas.microsoft.com/office/drawing/2014/main" id="{C0B38012-23D1-6948-8058-309C7344BA1A}"/>
              </a:ext>
            </a:extLst>
          </p:cNvPr>
          <p:cNvSpPr/>
          <p:nvPr/>
        </p:nvSpPr>
        <p:spPr>
          <a:xfrm>
            <a:off x="2929114" y="11760964"/>
            <a:ext cx="4910258" cy="1015663"/>
          </a:xfrm>
          <a:prstGeom prst="rect">
            <a:avLst/>
          </a:prstGeom>
        </p:spPr>
        <p:txBody>
          <a:bodyPr wrap="square">
            <a:spAutoFit/>
          </a:bodyPr>
          <a:lstStyle/>
          <a:p>
            <a:pPr algn="r"/>
            <a:r>
              <a:rPr lang="en-US" altLang="ja-JP" sz="6000" b="1" dirty="0">
                <a:solidFill>
                  <a:schemeClr val="tx2"/>
                </a:solidFill>
                <a:latin typeface="Lato Black" charset="0"/>
                <a:ea typeface="Lato Black" charset="0"/>
                <a:cs typeface="Lato Black" charset="0"/>
              </a:rPr>
              <a:t>1 </a:t>
            </a:r>
            <a:r>
              <a:rPr lang="ja-JP" altLang="en-US" sz="6000" b="1">
                <a:solidFill>
                  <a:schemeClr val="tx2"/>
                </a:solidFill>
                <a:latin typeface="Lato Black" charset="0"/>
                <a:ea typeface="Lato Black" charset="0"/>
                <a:cs typeface="Lato Black" charset="0"/>
              </a:rPr>
              <a:t>農業</a:t>
            </a:r>
            <a:r>
              <a:rPr lang="en-US" altLang="ja-JP" sz="6000" b="1" dirty="0">
                <a:solidFill>
                  <a:schemeClr val="tx2"/>
                </a:solidFill>
                <a:latin typeface="Lato Black" charset="0"/>
                <a:ea typeface="Lato Black" charset="0"/>
                <a:cs typeface="Lato Black" charset="0"/>
              </a:rPr>
              <a:t>×</a:t>
            </a:r>
            <a:r>
              <a:rPr lang="ja-JP" altLang="en-US" sz="6000" b="1">
                <a:solidFill>
                  <a:schemeClr val="tx2"/>
                </a:solidFill>
                <a:latin typeface="Lato Black" charset="0"/>
                <a:ea typeface="Lato Black" charset="0"/>
                <a:cs typeface="Lato Black" charset="0"/>
              </a:rPr>
              <a:t>科学</a:t>
            </a:r>
            <a:endParaRPr lang="en-US" sz="6000" b="1" dirty="0">
              <a:solidFill>
                <a:schemeClr val="tx2"/>
              </a:solidFill>
              <a:latin typeface="Lato Black" charset="0"/>
              <a:ea typeface="Lato Black" charset="0"/>
              <a:cs typeface="Lato Black" charset="0"/>
            </a:endParaRPr>
          </a:p>
        </p:txBody>
      </p:sp>
      <p:sp>
        <p:nvSpPr>
          <p:cNvPr id="53" name="TextBox 25">
            <a:extLst>
              <a:ext uri="{FF2B5EF4-FFF2-40B4-BE49-F238E27FC236}">
                <a16:creationId xmlns:a16="http://schemas.microsoft.com/office/drawing/2014/main" id="{77EB5044-AB7E-1C41-A862-67518ECF1456}"/>
              </a:ext>
            </a:extLst>
          </p:cNvPr>
          <p:cNvSpPr txBox="1"/>
          <p:nvPr/>
        </p:nvSpPr>
        <p:spPr>
          <a:xfrm>
            <a:off x="10314293" y="10904811"/>
            <a:ext cx="6456634" cy="2736583"/>
          </a:xfrm>
          <a:prstGeom prst="rect">
            <a:avLst/>
          </a:prstGeom>
          <a:noFill/>
        </p:spPr>
        <p:txBody>
          <a:bodyPr wrap="square" rtlCol="0">
            <a:spAutoFit/>
          </a:bodyPr>
          <a:lstStyle/>
          <a:p>
            <a:pPr>
              <a:lnSpc>
                <a:spcPts val="3031"/>
              </a:lnSpc>
            </a:pPr>
            <a:r>
              <a:rPr lang="ja-JP" altLang="en-US" sz="1800">
                <a:solidFill>
                  <a:srgbClr val="FF0000"/>
                </a:solidFill>
                <a:latin typeface="Lato Light" charset="0"/>
                <a:ea typeface="Lato Light" charset="0"/>
                <a:cs typeface="Lato Light" charset="0"/>
              </a:rPr>
              <a:t>経験と勘✖️データ</a:t>
            </a:r>
            <a:r>
              <a:rPr lang="en-US" altLang="ja-JP" sz="1800" dirty="0">
                <a:solidFill>
                  <a:srgbClr val="FF0000"/>
                </a:solidFill>
                <a:latin typeface="Lato Light" charset="0"/>
                <a:ea typeface="Lato Light" charset="0"/>
                <a:cs typeface="Lato Light" charset="0"/>
              </a:rPr>
              <a:t>=</a:t>
            </a:r>
            <a:r>
              <a:rPr lang="ja-JP" altLang="en-US" sz="1800">
                <a:solidFill>
                  <a:srgbClr val="FF0000"/>
                </a:solidFill>
                <a:latin typeface="Lato Light" charset="0"/>
                <a:ea typeface="Lato Light" charset="0"/>
                <a:cs typeface="Lato Light" charset="0"/>
              </a:rPr>
              <a:t>インテリジェンス</a:t>
            </a:r>
            <a:r>
              <a:rPr lang="en-US" altLang="ja-JP" sz="1800" dirty="0">
                <a:solidFill>
                  <a:srgbClr val="FF0000"/>
                </a:solidFill>
                <a:latin typeface="Lato Light" charset="0"/>
                <a:ea typeface="Lato Light" charset="0"/>
                <a:cs typeface="Lato Light" charset="0"/>
              </a:rPr>
              <a:t>=</a:t>
            </a:r>
            <a:r>
              <a:rPr lang="ja-JP" altLang="en-US" sz="1800">
                <a:solidFill>
                  <a:srgbClr val="FF0000"/>
                </a:solidFill>
                <a:latin typeface="Lato Light" charset="0"/>
                <a:ea typeface="Lato Light" charset="0"/>
                <a:cs typeface="Lato Light" charset="0"/>
              </a:rPr>
              <a:t>稼げる農業</a:t>
            </a:r>
            <a:endParaRPr lang="en-US" altLang="ja-JP" sz="1800" dirty="0">
              <a:solidFill>
                <a:srgbClr val="FF0000"/>
              </a:solidFill>
              <a:latin typeface="Lato Light" charset="0"/>
              <a:ea typeface="Lato Light" charset="0"/>
              <a:cs typeface="Lato Light" charset="0"/>
            </a:endParaRPr>
          </a:p>
          <a:p>
            <a:pPr>
              <a:lnSpc>
                <a:spcPts val="3031"/>
              </a:lnSpc>
            </a:pPr>
            <a:r>
              <a:rPr lang="ja-JP" altLang="en-US" sz="1800">
                <a:solidFill>
                  <a:srgbClr val="FF0000"/>
                </a:solidFill>
                <a:latin typeface="Lato Light" charset="0"/>
                <a:ea typeface="Lato Light" charset="0"/>
                <a:cs typeface="Lato Light" charset="0"/>
              </a:rPr>
              <a:t>科学的に再現性のある栽培技術</a:t>
            </a:r>
            <a:endParaRPr lang="en-US" altLang="ja-JP" sz="1800" dirty="0">
              <a:solidFill>
                <a:srgbClr val="FF0000"/>
              </a:solidFill>
              <a:latin typeface="Lato Light" charset="0"/>
              <a:ea typeface="Lato Light" charset="0"/>
              <a:cs typeface="Lato Light" charset="0"/>
            </a:endParaRPr>
          </a:p>
          <a:p>
            <a:pPr>
              <a:lnSpc>
                <a:spcPts val="3031"/>
              </a:lnSpc>
            </a:pPr>
            <a:r>
              <a:rPr lang="ja-JP" altLang="en-US" sz="1800">
                <a:solidFill>
                  <a:srgbClr val="FF0000"/>
                </a:solidFill>
                <a:latin typeface="Lato Light" charset="0"/>
                <a:ea typeface="Lato Light" charset="0"/>
                <a:cs typeface="Lato Light" charset="0"/>
              </a:rPr>
              <a:t>気象変動に対応できる土と作物　天気を言い訳をしない農業</a:t>
            </a:r>
            <a:endParaRPr lang="en-US" altLang="ja-JP" sz="1800" dirty="0">
              <a:solidFill>
                <a:srgbClr val="FF0000"/>
              </a:solidFill>
              <a:latin typeface="Lato Light" charset="0"/>
              <a:ea typeface="Lato Light" charset="0"/>
              <a:cs typeface="Lato Light" charset="0"/>
            </a:endParaRPr>
          </a:p>
          <a:p>
            <a:pPr>
              <a:lnSpc>
                <a:spcPts val="3031"/>
              </a:lnSpc>
            </a:pPr>
            <a:r>
              <a:rPr lang="ja-JP" altLang="en-US" sz="1800">
                <a:solidFill>
                  <a:srgbClr val="FF0000"/>
                </a:solidFill>
                <a:latin typeface="Lato Light" charset="0"/>
                <a:ea typeface="Lato Light" charset="0"/>
                <a:cs typeface="Lato Light" charset="0"/>
              </a:rPr>
              <a:t>オーダーメイド品質の作り分け可能な栽培技術</a:t>
            </a:r>
            <a:br>
              <a:rPr lang="en-US" altLang="ja-JP" sz="1800" dirty="0">
                <a:latin typeface="Lato Light" charset="0"/>
                <a:ea typeface="Lato Light" charset="0"/>
                <a:cs typeface="Lato Light" charset="0"/>
              </a:rPr>
            </a:br>
            <a:r>
              <a:rPr lang="ja-JP" altLang="en-US" sz="1800">
                <a:latin typeface="Lato Light" charset="0"/>
                <a:ea typeface="Lato Light" charset="0"/>
                <a:cs typeface="Lato Light" charset="0"/>
              </a:rPr>
              <a:t>技術、情報、域内循環のつながりの各種</a:t>
            </a:r>
            <a:r>
              <a:rPr lang="en-US" altLang="ja-JP" sz="1800" dirty="0">
                <a:latin typeface="Lato Light" charset="0"/>
                <a:ea typeface="Lato Light" charset="0"/>
                <a:cs typeface="Lato Light" charset="0"/>
              </a:rPr>
              <a:t>”</a:t>
            </a:r>
            <a:r>
              <a:rPr lang="ja-JP" altLang="en-US" sz="1800">
                <a:latin typeface="Lato Light" charset="0"/>
                <a:ea typeface="Lato Light" charset="0"/>
                <a:cs typeface="Lato Light" charset="0"/>
              </a:rPr>
              <a:t>見える化</a:t>
            </a:r>
            <a:r>
              <a:rPr lang="en-US" altLang="ja-JP" sz="1800" dirty="0">
                <a:latin typeface="Lato Light" charset="0"/>
                <a:ea typeface="Lato Light" charset="0"/>
                <a:cs typeface="Lato Light" charset="0"/>
              </a:rPr>
              <a:t>”</a:t>
            </a:r>
          </a:p>
          <a:p>
            <a:pPr>
              <a:lnSpc>
                <a:spcPts val="3031"/>
              </a:lnSpc>
            </a:pPr>
            <a:r>
              <a:rPr lang="ja-JP" altLang="en-US" sz="1800">
                <a:latin typeface="Lato Light" charset="0"/>
                <a:ea typeface="Lato Light" charset="0"/>
                <a:cs typeface="Lato Light" charset="0"/>
              </a:rPr>
              <a:t>会計科学的に数字をみる</a:t>
            </a:r>
            <a:br>
              <a:rPr lang="en-US" altLang="ja-JP" sz="1800" dirty="0">
                <a:latin typeface="Lato Light" charset="0"/>
                <a:ea typeface="Lato Light" charset="0"/>
                <a:cs typeface="Lato Light" charset="0"/>
              </a:rPr>
            </a:br>
            <a:r>
              <a:rPr lang="ja-JP" altLang="en-US" sz="1800">
                <a:latin typeface="Lato Light" charset="0"/>
                <a:ea typeface="Lato Light" charset="0"/>
                <a:cs typeface="Lato Light" charset="0"/>
              </a:rPr>
              <a:t>物理学的にお金モノ時間の流れをみる</a:t>
            </a:r>
            <a:endParaRPr lang="en-US" sz="1800" dirty="0">
              <a:solidFill>
                <a:srgbClr val="FF0000"/>
              </a:solidFill>
              <a:latin typeface="Lato Light" charset="0"/>
              <a:ea typeface="Lato Light" charset="0"/>
              <a:cs typeface="Lato Light" charset="0"/>
            </a:endParaRPr>
          </a:p>
        </p:txBody>
      </p:sp>
      <p:sp>
        <p:nvSpPr>
          <p:cNvPr id="4" name="太陽 3">
            <a:extLst>
              <a:ext uri="{FF2B5EF4-FFF2-40B4-BE49-F238E27FC236}">
                <a16:creationId xmlns:a16="http://schemas.microsoft.com/office/drawing/2014/main" id="{7AB35AC1-6A27-E644-8EC8-84D569F2B88B}"/>
              </a:ext>
            </a:extLst>
          </p:cNvPr>
          <p:cNvSpPr/>
          <p:nvPr/>
        </p:nvSpPr>
        <p:spPr>
          <a:xfrm>
            <a:off x="8562378" y="11811595"/>
            <a:ext cx="914400" cy="914400"/>
          </a:xfrm>
          <a:prstGeom prst="su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5214383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7375565" y="808532"/>
            <a:ext cx="3536874" cy="1085238"/>
          </a:xfrm>
          <a:prstGeom prst="rect">
            <a:avLst/>
          </a:prstGeom>
          <a:noFill/>
        </p:spPr>
        <p:txBody>
          <a:bodyPr wrap="none" lIns="68584" tIns="34292" rIns="68584" bIns="34292" rtlCol="0">
            <a:spAutoFit/>
          </a:bodyPr>
          <a:lstStyle/>
          <a:p>
            <a:pPr algn="ctr"/>
            <a:r>
              <a:rPr lang="ja-JP" altLang="en-US" sz="6602" b="1">
                <a:solidFill>
                  <a:schemeClr val="tx2"/>
                </a:solidFill>
                <a:latin typeface="Lato" charset="0"/>
                <a:ea typeface="Lato" charset="0"/>
                <a:cs typeface="Lato" charset="0"/>
              </a:rPr>
              <a:t>連携する</a:t>
            </a:r>
            <a:endParaRPr lang="id-ID" sz="6602" b="1" dirty="0">
              <a:solidFill>
                <a:schemeClr val="tx2"/>
              </a:solidFill>
              <a:latin typeface="Lato" charset="0"/>
              <a:ea typeface="Lato" charset="0"/>
              <a:cs typeface="Lato" charset="0"/>
            </a:endParaRPr>
          </a:p>
        </p:txBody>
      </p:sp>
      <p:sp>
        <p:nvSpPr>
          <p:cNvPr id="26" name="Rectangle 25"/>
          <p:cNvSpPr/>
          <p:nvPr/>
        </p:nvSpPr>
        <p:spPr>
          <a:xfrm>
            <a:off x="8647323" y="2401160"/>
            <a:ext cx="1165082" cy="6859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8522" tIns="34263" rIns="68522" bIns="34263" rtlCol="0" anchor="ctr"/>
          <a:lstStyle/>
          <a:p>
            <a:pPr algn="ctr"/>
            <a:endParaRPr lang="en-US" sz="2701" dirty="0">
              <a:solidFill>
                <a:schemeClr val="accent2"/>
              </a:solidFill>
              <a:latin typeface="Lato Light" charset="0"/>
            </a:endParaRPr>
          </a:p>
        </p:txBody>
      </p:sp>
      <p:sp>
        <p:nvSpPr>
          <p:cNvPr id="27" name="Subtitle 2"/>
          <p:cNvSpPr txBox="1">
            <a:spLocks/>
          </p:cNvSpPr>
          <p:nvPr/>
        </p:nvSpPr>
        <p:spPr>
          <a:xfrm>
            <a:off x="7576247" y="1896548"/>
            <a:ext cx="3161757" cy="550372"/>
          </a:xfrm>
          <a:prstGeom prst="rect">
            <a:avLst/>
          </a:prstGeom>
        </p:spPr>
        <p:txBody>
          <a:bodyPr vert="horz" wrap="none" lIns="163160" tIns="81580" rIns="163160" bIns="8158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r>
              <a:rPr lang="en-US" sz="2326" dirty="0">
                <a:solidFill>
                  <a:schemeClr val="accent1"/>
                </a:solidFill>
                <a:latin typeface="Lato Light"/>
                <a:cs typeface="Lato Light"/>
              </a:rPr>
              <a:t>CONNECTING DOTS</a:t>
            </a:r>
          </a:p>
        </p:txBody>
      </p:sp>
      <p:sp>
        <p:nvSpPr>
          <p:cNvPr id="89" name="正方形/長方形 88">
            <a:extLst>
              <a:ext uri="{FF2B5EF4-FFF2-40B4-BE49-F238E27FC236}">
                <a16:creationId xmlns:a16="http://schemas.microsoft.com/office/drawing/2014/main" id="{99F8299B-2CFE-AB45-A23C-75012B3C289B}"/>
              </a:ext>
            </a:extLst>
          </p:cNvPr>
          <p:cNvSpPr/>
          <p:nvPr/>
        </p:nvSpPr>
        <p:spPr>
          <a:xfrm>
            <a:off x="5985164" y="12489366"/>
            <a:ext cx="6526504" cy="780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55D5612F-50FF-6E4F-B9D2-D32188748A7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2639291"/>
            <a:ext cx="17918545" cy="10079182"/>
          </a:xfrm>
          <a:prstGeom prst="rect">
            <a:avLst/>
          </a:prstGeom>
        </p:spPr>
      </p:pic>
    </p:spTree>
    <p:extLst>
      <p:ext uri="{BB962C8B-B14F-4D97-AF65-F5344CB8AC3E}">
        <p14:creationId xmlns:p14="http://schemas.microsoft.com/office/powerpoint/2010/main" val="364127622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角丸四角形 89">
            <a:extLst>
              <a:ext uri="{FF2B5EF4-FFF2-40B4-BE49-F238E27FC236}">
                <a16:creationId xmlns:a16="http://schemas.microsoft.com/office/drawing/2014/main" id="{47F8646B-09A2-0F45-9F82-F86EADACF625}"/>
              </a:ext>
            </a:extLst>
          </p:cNvPr>
          <p:cNvSpPr/>
          <p:nvPr/>
        </p:nvSpPr>
        <p:spPr>
          <a:xfrm>
            <a:off x="747131" y="2815831"/>
            <a:ext cx="16793737" cy="8809464"/>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角丸四角形 23">
            <a:extLst>
              <a:ext uri="{FF2B5EF4-FFF2-40B4-BE49-F238E27FC236}">
                <a16:creationId xmlns:a16="http://schemas.microsoft.com/office/drawing/2014/main" id="{CE4906A6-BD55-1C4E-A36D-B720B7D07A85}"/>
              </a:ext>
            </a:extLst>
          </p:cNvPr>
          <p:cNvSpPr/>
          <p:nvPr/>
        </p:nvSpPr>
        <p:spPr>
          <a:xfrm>
            <a:off x="1192048" y="4056219"/>
            <a:ext cx="8261344" cy="6837218"/>
          </a:xfrm>
          <a:prstGeom prst="roundRect">
            <a:avLst/>
          </a:prstGeom>
          <a:solidFill>
            <a:srgbClr val="FFDF0C"/>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a:p>
        </p:txBody>
      </p:sp>
      <p:sp>
        <p:nvSpPr>
          <p:cNvPr id="25" name="TextBox 24"/>
          <p:cNvSpPr txBox="1"/>
          <p:nvPr/>
        </p:nvSpPr>
        <p:spPr>
          <a:xfrm>
            <a:off x="7375565" y="808532"/>
            <a:ext cx="3536874" cy="1085238"/>
          </a:xfrm>
          <a:prstGeom prst="rect">
            <a:avLst/>
          </a:prstGeom>
          <a:noFill/>
        </p:spPr>
        <p:txBody>
          <a:bodyPr wrap="none" lIns="68584" tIns="34292" rIns="68584" bIns="34292" rtlCol="0">
            <a:spAutoFit/>
          </a:bodyPr>
          <a:lstStyle/>
          <a:p>
            <a:pPr algn="ctr"/>
            <a:r>
              <a:rPr lang="ja-JP" altLang="en-US" sz="6602" b="1">
                <a:solidFill>
                  <a:schemeClr val="tx2"/>
                </a:solidFill>
                <a:latin typeface="Lato" charset="0"/>
                <a:ea typeface="Lato" charset="0"/>
                <a:cs typeface="Lato" charset="0"/>
              </a:rPr>
              <a:t>連携する</a:t>
            </a:r>
            <a:endParaRPr lang="id-ID" sz="6602" b="1" dirty="0">
              <a:solidFill>
                <a:schemeClr val="tx2"/>
              </a:solidFill>
              <a:latin typeface="Lato" charset="0"/>
              <a:ea typeface="Lato" charset="0"/>
              <a:cs typeface="Lato" charset="0"/>
            </a:endParaRPr>
          </a:p>
        </p:txBody>
      </p:sp>
      <p:sp>
        <p:nvSpPr>
          <p:cNvPr id="26" name="Rectangle 25"/>
          <p:cNvSpPr/>
          <p:nvPr/>
        </p:nvSpPr>
        <p:spPr>
          <a:xfrm>
            <a:off x="8647323" y="2401160"/>
            <a:ext cx="1165082" cy="6859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8522" tIns="34263" rIns="68522" bIns="34263" rtlCol="0" anchor="ctr"/>
          <a:lstStyle/>
          <a:p>
            <a:pPr algn="ctr"/>
            <a:endParaRPr lang="en-US" sz="2701" dirty="0">
              <a:solidFill>
                <a:schemeClr val="accent2"/>
              </a:solidFill>
              <a:latin typeface="Lato Light" charset="0"/>
            </a:endParaRPr>
          </a:p>
        </p:txBody>
      </p:sp>
      <p:sp>
        <p:nvSpPr>
          <p:cNvPr id="27" name="Subtitle 2"/>
          <p:cNvSpPr txBox="1">
            <a:spLocks/>
          </p:cNvSpPr>
          <p:nvPr/>
        </p:nvSpPr>
        <p:spPr>
          <a:xfrm>
            <a:off x="7576247" y="1896548"/>
            <a:ext cx="3161757" cy="550372"/>
          </a:xfrm>
          <a:prstGeom prst="rect">
            <a:avLst/>
          </a:prstGeom>
        </p:spPr>
        <p:txBody>
          <a:bodyPr vert="horz" wrap="none" lIns="163160" tIns="81580" rIns="163160" bIns="8158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r>
              <a:rPr lang="en-US" sz="2326" dirty="0">
                <a:solidFill>
                  <a:schemeClr val="accent1"/>
                </a:solidFill>
                <a:latin typeface="Lato Light"/>
                <a:cs typeface="Lato Light"/>
              </a:rPr>
              <a:t>CONNECTING DOTS</a:t>
            </a:r>
          </a:p>
        </p:txBody>
      </p:sp>
      <p:sp>
        <p:nvSpPr>
          <p:cNvPr id="30" name="テキスト ボックス 29">
            <a:extLst>
              <a:ext uri="{FF2B5EF4-FFF2-40B4-BE49-F238E27FC236}">
                <a16:creationId xmlns:a16="http://schemas.microsoft.com/office/drawing/2014/main" id="{18450823-38BD-D544-90D1-9CDA36D5C06D}"/>
              </a:ext>
            </a:extLst>
          </p:cNvPr>
          <p:cNvSpPr txBox="1"/>
          <p:nvPr/>
        </p:nvSpPr>
        <p:spPr>
          <a:xfrm>
            <a:off x="7375565" y="3064750"/>
            <a:ext cx="3587842" cy="707886"/>
          </a:xfrm>
          <a:prstGeom prst="rect">
            <a:avLst/>
          </a:prstGeom>
          <a:noFill/>
        </p:spPr>
        <p:txBody>
          <a:bodyPr wrap="none" rtlCol="0">
            <a:spAutoFit/>
          </a:bodyPr>
          <a:lstStyle/>
          <a:p>
            <a:r>
              <a:rPr kumimoji="1" lang="ja-JP" altLang="en-US" sz="4000">
                <a:solidFill>
                  <a:srgbClr val="FF0000"/>
                </a:solidFill>
              </a:rPr>
              <a:t>プラットフォーム</a:t>
            </a:r>
          </a:p>
        </p:txBody>
      </p:sp>
      <p:sp>
        <p:nvSpPr>
          <p:cNvPr id="56" name="正方形/長方形 55">
            <a:extLst>
              <a:ext uri="{FF2B5EF4-FFF2-40B4-BE49-F238E27FC236}">
                <a16:creationId xmlns:a16="http://schemas.microsoft.com/office/drawing/2014/main" id="{A6C9AA4E-393B-8940-9739-5853D41477C9}"/>
              </a:ext>
            </a:extLst>
          </p:cNvPr>
          <p:cNvSpPr/>
          <p:nvPr/>
        </p:nvSpPr>
        <p:spPr>
          <a:xfrm>
            <a:off x="1985690" y="9627427"/>
            <a:ext cx="1763051" cy="80018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2400"/>
              <a:t>見える化</a:t>
            </a:r>
            <a:endParaRPr kumimoji="1" lang="en-US" altLang="ja-JP" sz="2400" dirty="0"/>
          </a:p>
          <a:p>
            <a:pPr algn="ctr"/>
            <a:r>
              <a:rPr kumimoji="1" lang="ja-JP" altLang="en-US" sz="2400"/>
              <a:t>栽培　経営</a:t>
            </a:r>
          </a:p>
        </p:txBody>
      </p:sp>
      <p:sp>
        <p:nvSpPr>
          <p:cNvPr id="67" name="Subtitle 2">
            <a:extLst>
              <a:ext uri="{FF2B5EF4-FFF2-40B4-BE49-F238E27FC236}">
                <a16:creationId xmlns:a16="http://schemas.microsoft.com/office/drawing/2014/main" id="{BDE6EA9E-5E0D-2B42-8982-F416DCDCC11C}"/>
              </a:ext>
            </a:extLst>
          </p:cNvPr>
          <p:cNvSpPr txBox="1">
            <a:spLocks/>
          </p:cNvSpPr>
          <p:nvPr/>
        </p:nvSpPr>
        <p:spPr>
          <a:xfrm>
            <a:off x="1942015" y="10338276"/>
            <a:ext cx="2136537" cy="504655"/>
          </a:xfrm>
          <a:prstGeom prst="rect">
            <a:avLst/>
          </a:prstGeom>
        </p:spPr>
        <p:txBody>
          <a:bodyPr vert="horz" wrap="square" lIns="163160" tIns="81580" rIns="163160" bIns="8158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3031"/>
              </a:lnSpc>
            </a:pPr>
            <a:r>
              <a:rPr lang="ja-JP" altLang="en-US" sz="1951">
                <a:solidFill>
                  <a:schemeClr val="tx1"/>
                </a:solidFill>
                <a:latin typeface="Lato Light" charset="0"/>
                <a:ea typeface="Lato Light" charset="0"/>
                <a:cs typeface="Lato Light" charset="0"/>
              </a:rPr>
              <a:t>習得技術体系</a:t>
            </a:r>
            <a:endParaRPr lang="en-US" sz="1951" dirty="0">
              <a:solidFill>
                <a:schemeClr val="tx1"/>
              </a:solidFill>
              <a:latin typeface="Lato Light" charset="0"/>
              <a:ea typeface="Lato Light" charset="0"/>
              <a:cs typeface="Lato Light" charset="0"/>
            </a:endParaRPr>
          </a:p>
        </p:txBody>
      </p:sp>
      <p:pic>
        <p:nvPicPr>
          <p:cNvPr id="13" name="グラフィックス 12" descr="山">
            <a:extLst>
              <a:ext uri="{FF2B5EF4-FFF2-40B4-BE49-F238E27FC236}">
                <a16:creationId xmlns:a16="http://schemas.microsoft.com/office/drawing/2014/main" id="{C5751596-4B4C-524F-A733-C0BE87522C0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60283" y="4376985"/>
            <a:ext cx="2051204" cy="2051204"/>
          </a:xfrm>
          <a:prstGeom prst="rect">
            <a:avLst/>
          </a:prstGeom>
        </p:spPr>
      </p:pic>
      <p:pic>
        <p:nvPicPr>
          <p:cNvPr id="15" name="グラフィックス 14" descr="農業">
            <a:extLst>
              <a:ext uri="{FF2B5EF4-FFF2-40B4-BE49-F238E27FC236}">
                <a16:creationId xmlns:a16="http://schemas.microsoft.com/office/drawing/2014/main" id="{966DD57C-65D0-134A-93AD-6EE93E39AC1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157376" y="7697828"/>
            <a:ext cx="2051203" cy="2051203"/>
          </a:xfrm>
          <a:prstGeom prst="rect">
            <a:avLst/>
          </a:prstGeom>
        </p:spPr>
      </p:pic>
      <p:pic>
        <p:nvPicPr>
          <p:cNvPr id="17" name="グラフィックス 16" descr="農業">
            <a:extLst>
              <a:ext uri="{FF2B5EF4-FFF2-40B4-BE49-F238E27FC236}">
                <a16:creationId xmlns:a16="http://schemas.microsoft.com/office/drawing/2014/main" id="{4D8E0A6F-98A6-8B46-89D4-B9A6ACCE182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778306" y="7757274"/>
            <a:ext cx="2051202" cy="2051202"/>
          </a:xfrm>
          <a:prstGeom prst="rect">
            <a:avLst/>
          </a:prstGeom>
        </p:spPr>
      </p:pic>
      <p:pic>
        <p:nvPicPr>
          <p:cNvPr id="21" name="グラフィックス 20" descr="ホーム">
            <a:extLst>
              <a:ext uri="{FF2B5EF4-FFF2-40B4-BE49-F238E27FC236}">
                <a16:creationId xmlns:a16="http://schemas.microsoft.com/office/drawing/2014/main" id="{0C14A84C-801E-6F4D-B691-A3340DDDF70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775029" y="4242864"/>
            <a:ext cx="2051201" cy="2051201"/>
          </a:xfrm>
          <a:prstGeom prst="rect">
            <a:avLst/>
          </a:prstGeom>
        </p:spPr>
      </p:pic>
      <p:pic>
        <p:nvPicPr>
          <p:cNvPr id="23" name="グラフィックス 22" descr="閉じたドア">
            <a:extLst>
              <a:ext uri="{FF2B5EF4-FFF2-40B4-BE49-F238E27FC236}">
                <a16:creationId xmlns:a16="http://schemas.microsoft.com/office/drawing/2014/main" id="{2B7B1BCC-EAD0-C14C-B325-223AD88E3A9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105255" y="4553954"/>
            <a:ext cx="1578518" cy="1578518"/>
          </a:xfrm>
          <a:prstGeom prst="rect">
            <a:avLst/>
          </a:prstGeom>
        </p:spPr>
      </p:pic>
      <p:sp>
        <p:nvSpPr>
          <p:cNvPr id="70" name="正方形/長方形 69">
            <a:extLst>
              <a:ext uri="{FF2B5EF4-FFF2-40B4-BE49-F238E27FC236}">
                <a16:creationId xmlns:a16="http://schemas.microsoft.com/office/drawing/2014/main" id="{504EDF37-3B8B-1E4E-8525-09FD299CE527}"/>
              </a:ext>
            </a:extLst>
          </p:cNvPr>
          <p:cNvSpPr/>
          <p:nvPr/>
        </p:nvSpPr>
        <p:spPr>
          <a:xfrm>
            <a:off x="1785756" y="6156464"/>
            <a:ext cx="2169691" cy="72860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2400">
                <a:solidFill>
                  <a:srgbClr val="FF0000"/>
                </a:solidFill>
              </a:rPr>
              <a:t>ワーコム農業研究所</a:t>
            </a:r>
          </a:p>
        </p:txBody>
      </p:sp>
      <p:sp>
        <p:nvSpPr>
          <p:cNvPr id="71" name="正方形/長方形 70">
            <a:extLst>
              <a:ext uri="{FF2B5EF4-FFF2-40B4-BE49-F238E27FC236}">
                <a16:creationId xmlns:a16="http://schemas.microsoft.com/office/drawing/2014/main" id="{53720B44-12C5-8D41-828B-DA07A3858619}"/>
              </a:ext>
            </a:extLst>
          </p:cNvPr>
          <p:cNvSpPr/>
          <p:nvPr/>
        </p:nvSpPr>
        <p:spPr>
          <a:xfrm>
            <a:off x="4214971" y="6169643"/>
            <a:ext cx="1763052" cy="60001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2400"/>
              <a:t>月山高原</a:t>
            </a:r>
          </a:p>
        </p:txBody>
      </p:sp>
      <p:sp>
        <p:nvSpPr>
          <p:cNvPr id="72" name="正方形/長方形 71">
            <a:extLst>
              <a:ext uri="{FF2B5EF4-FFF2-40B4-BE49-F238E27FC236}">
                <a16:creationId xmlns:a16="http://schemas.microsoft.com/office/drawing/2014/main" id="{93D91458-6435-F045-94F8-C1A44A756152}"/>
              </a:ext>
            </a:extLst>
          </p:cNvPr>
          <p:cNvSpPr/>
          <p:nvPr/>
        </p:nvSpPr>
        <p:spPr>
          <a:xfrm>
            <a:off x="4405467" y="9787071"/>
            <a:ext cx="1589877" cy="56062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2400"/>
              <a:t>庄内平場</a:t>
            </a:r>
          </a:p>
        </p:txBody>
      </p:sp>
      <p:sp>
        <p:nvSpPr>
          <p:cNvPr id="73" name="正方形/長方形 72">
            <a:extLst>
              <a:ext uri="{FF2B5EF4-FFF2-40B4-BE49-F238E27FC236}">
                <a16:creationId xmlns:a16="http://schemas.microsoft.com/office/drawing/2014/main" id="{E5F0A573-AEB8-064D-9C86-1166CF6127E4}"/>
              </a:ext>
            </a:extLst>
          </p:cNvPr>
          <p:cNvSpPr/>
          <p:nvPr/>
        </p:nvSpPr>
        <p:spPr>
          <a:xfrm>
            <a:off x="6897740" y="9747209"/>
            <a:ext cx="1788699" cy="56062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2400"/>
              <a:t>庄内砂丘地</a:t>
            </a:r>
          </a:p>
        </p:txBody>
      </p:sp>
      <p:sp>
        <p:nvSpPr>
          <p:cNvPr id="74" name="正方形/長方形 73">
            <a:extLst>
              <a:ext uri="{FF2B5EF4-FFF2-40B4-BE49-F238E27FC236}">
                <a16:creationId xmlns:a16="http://schemas.microsoft.com/office/drawing/2014/main" id="{EF795542-BD97-764C-8BC3-50F0A6E32D05}"/>
              </a:ext>
            </a:extLst>
          </p:cNvPr>
          <p:cNvSpPr/>
          <p:nvPr/>
        </p:nvSpPr>
        <p:spPr>
          <a:xfrm>
            <a:off x="6864041" y="6156464"/>
            <a:ext cx="1763052" cy="60001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2400"/>
              <a:t>施設園芸</a:t>
            </a:r>
          </a:p>
        </p:txBody>
      </p:sp>
      <p:sp>
        <p:nvSpPr>
          <p:cNvPr id="75" name="テキスト ボックス 74">
            <a:extLst>
              <a:ext uri="{FF2B5EF4-FFF2-40B4-BE49-F238E27FC236}">
                <a16:creationId xmlns:a16="http://schemas.microsoft.com/office/drawing/2014/main" id="{BAE3B60A-E5E7-A74B-AB9B-B43E47F1A0F2}"/>
              </a:ext>
            </a:extLst>
          </p:cNvPr>
          <p:cNvSpPr txBox="1"/>
          <p:nvPr/>
        </p:nvSpPr>
        <p:spPr>
          <a:xfrm>
            <a:off x="3651429" y="4139221"/>
            <a:ext cx="3342582" cy="461665"/>
          </a:xfrm>
          <a:prstGeom prst="rect">
            <a:avLst/>
          </a:prstGeom>
          <a:noFill/>
        </p:spPr>
        <p:txBody>
          <a:bodyPr wrap="none" rtlCol="0">
            <a:spAutoFit/>
          </a:bodyPr>
          <a:lstStyle/>
          <a:p>
            <a:r>
              <a:rPr kumimoji="1" lang="ja-JP" altLang="en-US" sz="2400">
                <a:solidFill>
                  <a:srgbClr val="FF0000"/>
                </a:solidFill>
              </a:rPr>
              <a:t>エクステンションセンター</a:t>
            </a:r>
            <a:endParaRPr kumimoji="1" lang="en-US" altLang="ja-JP" sz="2400" dirty="0">
              <a:solidFill>
                <a:srgbClr val="FF0000"/>
              </a:solidFill>
            </a:endParaRPr>
          </a:p>
        </p:txBody>
      </p:sp>
      <p:sp>
        <p:nvSpPr>
          <p:cNvPr id="76" name="Subtitle 2">
            <a:extLst>
              <a:ext uri="{FF2B5EF4-FFF2-40B4-BE49-F238E27FC236}">
                <a16:creationId xmlns:a16="http://schemas.microsoft.com/office/drawing/2014/main" id="{ED2EF48F-85AB-664E-8FB5-4615A84767A3}"/>
              </a:ext>
            </a:extLst>
          </p:cNvPr>
          <p:cNvSpPr txBox="1">
            <a:spLocks/>
          </p:cNvSpPr>
          <p:nvPr/>
        </p:nvSpPr>
        <p:spPr>
          <a:xfrm>
            <a:off x="3890086" y="6745836"/>
            <a:ext cx="3361377" cy="949455"/>
          </a:xfrm>
          <a:prstGeom prst="rect">
            <a:avLst/>
          </a:prstGeom>
        </p:spPr>
        <p:txBody>
          <a:bodyPr vert="horz" wrap="square" lIns="163160" tIns="81580" rIns="163160" bIns="8158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3031"/>
              </a:lnSpc>
            </a:pPr>
            <a:r>
              <a:rPr lang="ja-JP" altLang="en-US" sz="1951">
                <a:solidFill>
                  <a:srgbClr val="FF0000"/>
                </a:solidFill>
                <a:latin typeface="Lato Light" charset="0"/>
                <a:ea typeface="Lato Light" charset="0"/>
                <a:cs typeface="Lato Light" charset="0"/>
              </a:rPr>
              <a:t>新栽培技術実証モデル</a:t>
            </a:r>
            <a:endParaRPr lang="en-US" altLang="ja-JP" sz="1951" dirty="0">
              <a:solidFill>
                <a:srgbClr val="FF0000"/>
              </a:solidFill>
              <a:latin typeface="Lato Light" charset="0"/>
              <a:ea typeface="Lato Light" charset="0"/>
              <a:cs typeface="Lato Light" charset="0"/>
            </a:endParaRPr>
          </a:p>
          <a:p>
            <a:pPr algn="l">
              <a:lnSpc>
                <a:spcPts val="3031"/>
              </a:lnSpc>
            </a:pPr>
            <a:r>
              <a:rPr lang="ja-JP" altLang="en-US" sz="1951">
                <a:solidFill>
                  <a:srgbClr val="FF0000"/>
                </a:solidFill>
                <a:latin typeface="Lato Light" charset="0"/>
                <a:ea typeface="Lato Light" charset="0"/>
                <a:cs typeface="Lato Light" charset="0"/>
              </a:rPr>
              <a:t>ロボティクス</a:t>
            </a:r>
            <a:r>
              <a:rPr lang="en-US" altLang="ja-JP" sz="1951" dirty="0">
                <a:solidFill>
                  <a:srgbClr val="FF0000"/>
                </a:solidFill>
                <a:latin typeface="Lato Light" charset="0"/>
                <a:ea typeface="Lato Light" charset="0"/>
                <a:cs typeface="Lato Light" charset="0"/>
              </a:rPr>
              <a:t>/</a:t>
            </a:r>
            <a:r>
              <a:rPr lang="ja-JP" altLang="en-US" sz="1951">
                <a:solidFill>
                  <a:srgbClr val="FF0000"/>
                </a:solidFill>
                <a:latin typeface="Lato Light" charset="0"/>
                <a:ea typeface="Lato Light" charset="0"/>
                <a:cs typeface="Lato Light" charset="0"/>
              </a:rPr>
              <a:t>研修者受入</a:t>
            </a:r>
            <a:endParaRPr lang="en-US" sz="1951" dirty="0">
              <a:solidFill>
                <a:srgbClr val="FF0000"/>
              </a:solidFill>
              <a:latin typeface="Lato Light" charset="0"/>
              <a:ea typeface="Lato Light" charset="0"/>
              <a:cs typeface="Lato Light" charset="0"/>
            </a:endParaRPr>
          </a:p>
        </p:txBody>
      </p:sp>
      <p:sp>
        <p:nvSpPr>
          <p:cNvPr id="77" name="Subtitle 2">
            <a:extLst>
              <a:ext uri="{FF2B5EF4-FFF2-40B4-BE49-F238E27FC236}">
                <a16:creationId xmlns:a16="http://schemas.microsoft.com/office/drawing/2014/main" id="{7534606B-1FBF-4847-BF22-B3FE060F5E73}"/>
              </a:ext>
            </a:extLst>
          </p:cNvPr>
          <p:cNvSpPr txBox="1">
            <a:spLocks/>
          </p:cNvSpPr>
          <p:nvPr/>
        </p:nvSpPr>
        <p:spPr>
          <a:xfrm>
            <a:off x="1915221" y="6794499"/>
            <a:ext cx="2071652" cy="504655"/>
          </a:xfrm>
          <a:prstGeom prst="rect">
            <a:avLst/>
          </a:prstGeom>
        </p:spPr>
        <p:txBody>
          <a:bodyPr vert="horz" wrap="square" lIns="163160" tIns="81580" rIns="163160" bIns="8158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3031"/>
              </a:lnSpc>
            </a:pPr>
            <a:r>
              <a:rPr lang="ja-JP" altLang="en-US" sz="1951">
                <a:solidFill>
                  <a:schemeClr val="tx1"/>
                </a:solidFill>
                <a:latin typeface="Lato Light" charset="0"/>
                <a:ea typeface="Lato Light" charset="0"/>
                <a:cs typeface="Lato Light" charset="0"/>
              </a:rPr>
              <a:t>総合アドバイス</a:t>
            </a:r>
            <a:endParaRPr lang="en-US" sz="1951" dirty="0">
              <a:solidFill>
                <a:schemeClr val="tx1"/>
              </a:solidFill>
              <a:latin typeface="Lato Light" charset="0"/>
              <a:ea typeface="Lato Light" charset="0"/>
              <a:cs typeface="Lato Light" charset="0"/>
            </a:endParaRPr>
          </a:p>
        </p:txBody>
      </p:sp>
      <p:sp>
        <p:nvSpPr>
          <p:cNvPr id="78" name="Subtitle 2">
            <a:extLst>
              <a:ext uri="{FF2B5EF4-FFF2-40B4-BE49-F238E27FC236}">
                <a16:creationId xmlns:a16="http://schemas.microsoft.com/office/drawing/2014/main" id="{E66FB3D1-BD0B-B243-BCC4-92DFF7AB1E19}"/>
              </a:ext>
            </a:extLst>
          </p:cNvPr>
          <p:cNvSpPr txBox="1">
            <a:spLocks/>
          </p:cNvSpPr>
          <p:nvPr/>
        </p:nvSpPr>
        <p:spPr>
          <a:xfrm>
            <a:off x="6629429" y="6769079"/>
            <a:ext cx="2313753" cy="504718"/>
          </a:xfrm>
          <a:prstGeom prst="rect">
            <a:avLst/>
          </a:prstGeom>
        </p:spPr>
        <p:txBody>
          <a:bodyPr vert="horz" wrap="square" lIns="163160" tIns="81580" rIns="163160" bIns="8158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3031"/>
              </a:lnSpc>
            </a:pPr>
            <a:r>
              <a:rPr lang="ja-JP" altLang="en-US" sz="1951">
                <a:solidFill>
                  <a:schemeClr val="tx1"/>
                </a:solidFill>
                <a:latin typeface="Lato Light" charset="0"/>
                <a:ea typeface="Lato Light" charset="0"/>
                <a:cs typeface="Lato Light" charset="0"/>
              </a:rPr>
              <a:t>連携実証モデル地</a:t>
            </a:r>
            <a:endParaRPr lang="en-US" sz="1951" dirty="0">
              <a:solidFill>
                <a:schemeClr val="tx1"/>
              </a:solidFill>
              <a:latin typeface="Lato Light" charset="0"/>
              <a:ea typeface="Lato Light" charset="0"/>
              <a:cs typeface="Lato Light" charset="0"/>
            </a:endParaRPr>
          </a:p>
        </p:txBody>
      </p:sp>
      <p:sp>
        <p:nvSpPr>
          <p:cNvPr id="79" name="Subtitle 2">
            <a:extLst>
              <a:ext uri="{FF2B5EF4-FFF2-40B4-BE49-F238E27FC236}">
                <a16:creationId xmlns:a16="http://schemas.microsoft.com/office/drawing/2014/main" id="{82ED2445-150E-CA47-9F79-A5851765018B}"/>
              </a:ext>
            </a:extLst>
          </p:cNvPr>
          <p:cNvSpPr txBox="1">
            <a:spLocks/>
          </p:cNvSpPr>
          <p:nvPr/>
        </p:nvSpPr>
        <p:spPr>
          <a:xfrm>
            <a:off x="4014912" y="10270729"/>
            <a:ext cx="2313753" cy="504718"/>
          </a:xfrm>
          <a:prstGeom prst="rect">
            <a:avLst/>
          </a:prstGeom>
        </p:spPr>
        <p:txBody>
          <a:bodyPr vert="horz" wrap="square" lIns="163160" tIns="81580" rIns="163160" bIns="8158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3031"/>
              </a:lnSpc>
            </a:pPr>
            <a:r>
              <a:rPr lang="ja-JP" altLang="en-US" sz="1951">
                <a:solidFill>
                  <a:schemeClr val="tx1"/>
                </a:solidFill>
                <a:latin typeface="Lato Light" charset="0"/>
                <a:ea typeface="Lato Light" charset="0"/>
                <a:cs typeface="Lato Light" charset="0"/>
              </a:rPr>
              <a:t>連携実証モデル地</a:t>
            </a:r>
            <a:endParaRPr lang="en-US" sz="1951" dirty="0">
              <a:solidFill>
                <a:schemeClr val="tx1"/>
              </a:solidFill>
              <a:latin typeface="Lato Light" charset="0"/>
              <a:ea typeface="Lato Light" charset="0"/>
              <a:cs typeface="Lato Light" charset="0"/>
            </a:endParaRPr>
          </a:p>
        </p:txBody>
      </p:sp>
      <p:sp>
        <p:nvSpPr>
          <p:cNvPr id="80" name="Subtitle 2">
            <a:extLst>
              <a:ext uri="{FF2B5EF4-FFF2-40B4-BE49-F238E27FC236}">
                <a16:creationId xmlns:a16="http://schemas.microsoft.com/office/drawing/2014/main" id="{AB35E312-1822-2B4C-A6CB-947EE0EF0BBB}"/>
              </a:ext>
            </a:extLst>
          </p:cNvPr>
          <p:cNvSpPr txBox="1">
            <a:spLocks/>
          </p:cNvSpPr>
          <p:nvPr/>
        </p:nvSpPr>
        <p:spPr>
          <a:xfrm>
            <a:off x="6655994" y="10275123"/>
            <a:ext cx="2313753" cy="504718"/>
          </a:xfrm>
          <a:prstGeom prst="rect">
            <a:avLst/>
          </a:prstGeom>
        </p:spPr>
        <p:txBody>
          <a:bodyPr vert="horz" wrap="square" lIns="163160" tIns="81580" rIns="163160" bIns="8158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3031"/>
              </a:lnSpc>
            </a:pPr>
            <a:r>
              <a:rPr lang="ja-JP" altLang="en-US" sz="1951">
                <a:solidFill>
                  <a:schemeClr val="tx1"/>
                </a:solidFill>
                <a:latin typeface="Lato Light" charset="0"/>
                <a:ea typeface="Lato Light" charset="0"/>
                <a:cs typeface="Lato Light" charset="0"/>
              </a:rPr>
              <a:t>連携実証モデル地</a:t>
            </a:r>
            <a:endParaRPr lang="en-US" sz="1951" dirty="0">
              <a:solidFill>
                <a:schemeClr val="tx1"/>
              </a:solidFill>
              <a:latin typeface="Lato Light" charset="0"/>
              <a:ea typeface="Lato Light" charset="0"/>
              <a:cs typeface="Lato Light" charset="0"/>
            </a:endParaRPr>
          </a:p>
        </p:txBody>
      </p:sp>
      <p:pic>
        <p:nvPicPr>
          <p:cNvPr id="29" name="グラフィックス 28" descr="植物">
            <a:extLst>
              <a:ext uri="{FF2B5EF4-FFF2-40B4-BE49-F238E27FC236}">
                <a16:creationId xmlns:a16="http://schemas.microsoft.com/office/drawing/2014/main" id="{857500F1-36CE-7E40-A18D-74FD2060F9F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944957" y="7937189"/>
            <a:ext cx="1763052" cy="1763052"/>
          </a:xfrm>
          <a:prstGeom prst="rect">
            <a:avLst/>
          </a:prstGeom>
        </p:spPr>
      </p:pic>
      <p:pic>
        <p:nvPicPr>
          <p:cNvPr id="34" name="グラフィックス 33" descr="トラック">
            <a:extLst>
              <a:ext uri="{FF2B5EF4-FFF2-40B4-BE49-F238E27FC236}">
                <a16:creationId xmlns:a16="http://schemas.microsoft.com/office/drawing/2014/main" id="{6A07F621-7249-114D-BF8F-0837370C64F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0047100" y="4331138"/>
            <a:ext cx="2051201" cy="2051201"/>
          </a:xfrm>
          <a:prstGeom prst="rect">
            <a:avLst/>
          </a:prstGeom>
        </p:spPr>
      </p:pic>
      <p:sp>
        <p:nvSpPr>
          <p:cNvPr id="81" name="正方形/長方形 80">
            <a:extLst>
              <a:ext uri="{FF2B5EF4-FFF2-40B4-BE49-F238E27FC236}">
                <a16:creationId xmlns:a16="http://schemas.microsoft.com/office/drawing/2014/main" id="{8973BCAC-6C07-614C-89F6-E094619E9187}"/>
              </a:ext>
            </a:extLst>
          </p:cNvPr>
          <p:cNvSpPr/>
          <p:nvPr/>
        </p:nvSpPr>
        <p:spPr>
          <a:xfrm>
            <a:off x="10250130" y="6094378"/>
            <a:ext cx="1512365" cy="83421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2400"/>
              <a:t>地域内</a:t>
            </a:r>
            <a:endParaRPr kumimoji="1" lang="en-US" altLang="ja-JP" sz="2400" dirty="0"/>
          </a:p>
          <a:p>
            <a:pPr algn="ctr"/>
            <a:r>
              <a:rPr kumimoji="1" lang="ja-JP" altLang="en-US" sz="2400"/>
              <a:t>物流</a:t>
            </a:r>
          </a:p>
        </p:txBody>
      </p:sp>
      <p:pic>
        <p:nvPicPr>
          <p:cNvPr id="42" name="グラフィックス 41" descr="テーブル セッティング">
            <a:extLst>
              <a:ext uri="{FF2B5EF4-FFF2-40B4-BE49-F238E27FC236}">
                <a16:creationId xmlns:a16="http://schemas.microsoft.com/office/drawing/2014/main" id="{7DEA4466-794E-CB45-B2B0-27B6C0BE9C2A}"/>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0022467" y="7963548"/>
            <a:ext cx="2051200" cy="2051200"/>
          </a:xfrm>
          <a:prstGeom prst="rect">
            <a:avLst/>
          </a:prstGeom>
        </p:spPr>
      </p:pic>
      <p:sp>
        <p:nvSpPr>
          <p:cNvPr id="82" name="正方形/長方形 81">
            <a:extLst>
              <a:ext uri="{FF2B5EF4-FFF2-40B4-BE49-F238E27FC236}">
                <a16:creationId xmlns:a16="http://schemas.microsoft.com/office/drawing/2014/main" id="{0D7853CF-7419-3C4D-9F46-D19F9E1CA41C}"/>
              </a:ext>
            </a:extLst>
          </p:cNvPr>
          <p:cNvSpPr/>
          <p:nvPr/>
        </p:nvSpPr>
        <p:spPr>
          <a:xfrm>
            <a:off x="10269344" y="9699170"/>
            <a:ext cx="1512365" cy="83421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2400">
                <a:solidFill>
                  <a:schemeClr val="tx1"/>
                </a:solidFill>
              </a:rPr>
              <a:t>地域内</a:t>
            </a:r>
            <a:endParaRPr kumimoji="1" lang="en-US" altLang="ja-JP" sz="2400" dirty="0">
              <a:solidFill>
                <a:schemeClr val="tx1"/>
              </a:solidFill>
            </a:endParaRPr>
          </a:p>
          <a:p>
            <a:pPr algn="ctr"/>
            <a:r>
              <a:rPr kumimoji="1" lang="ja-JP" altLang="en-US" sz="2400">
                <a:solidFill>
                  <a:schemeClr val="tx1"/>
                </a:solidFill>
              </a:rPr>
              <a:t>観光</a:t>
            </a:r>
          </a:p>
        </p:txBody>
      </p:sp>
      <p:pic>
        <p:nvPicPr>
          <p:cNvPr id="44" name="グラフィックス 43" descr="雌牛">
            <a:extLst>
              <a:ext uri="{FF2B5EF4-FFF2-40B4-BE49-F238E27FC236}">
                <a16:creationId xmlns:a16="http://schemas.microsoft.com/office/drawing/2014/main" id="{F2CA0731-5C0B-624B-A652-F4A4337263AD}"/>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2576992" y="4317613"/>
            <a:ext cx="2051199" cy="2051199"/>
          </a:xfrm>
          <a:prstGeom prst="rect">
            <a:avLst/>
          </a:prstGeom>
        </p:spPr>
      </p:pic>
      <p:sp>
        <p:nvSpPr>
          <p:cNvPr id="83" name="正方形/長方形 82">
            <a:extLst>
              <a:ext uri="{FF2B5EF4-FFF2-40B4-BE49-F238E27FC236}">
                <a16:creationId xmlns:a16="http://schemas.microsoft.com/office/drawing/2014/main" id="{933790FE-11AC-FB49-8D2B-F1035E21DC38}"/>
              </a:ext>
            </a:extLst>
          </p:cNvPr>
          <p:cNvSpPr/>
          <p:nvPr/>
        </p:nvSpPr>
        <p:spPr>
          <a:xfrm>
            <a:off x="12621195" y="6110178"/>
            <a:ext cx="1686312" cy="83421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2400">
                <a:solidFill>
                  <a:srgbClr val="FF0000"/>
                </a:solidFill>
              </a:rPr>
              <a:t>地域内</a:t>
            </a:r>
            <a:endParaRPr kumimoji="1" lang="en-US" altLang="ja-JP" sz="2400" dirty="0">
              <a:solidFill>
                <a:srgbClr val="FF0000"/>
              </a:solidFill>
            </a:endParaRPr>
          </a:p>
          <a:p>
            <a:pPr algn="ctr"/>
            <a:r>
              <a:rPr kumimoji="1" lang="ja-JP" altLang="en-US" sz="2400">
                <a:solidFill>
                  <a:srgbClr val="FF0000"/>
                </a:solidFill>
              </a:rPr>
              <a:t>畜産</a:t>
            </a:r>
          </a:p>
        </p:txBody>
      </p:sp>
      <p:pic>
        <p:nvPicPr>
          <p:cNvPr id="46" name="グラフィックス 45" descr="キオスク">
            <a:extLst>
              <a:ext uri="{FF2B5EF4-FFF2-40B4-BE49-F238E27FC236}">
                <a16:creationId xmlns:a16="http://schemas.microsoft.com/office/drawing/2014/main" id="{81041352-A030-1544-9AB1-462AF990C3D0}"/>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2511668" y="7912820"/>
            <a:ext cx="2051199" cy="2051199"/>
          </a:xfrm>
          <a:prstGeom prst="rect">
            <a:avLst/>
          </a:prstGeom>
        </p:spPr>
      </p:pic>
      <p:sp>
        <p:nvSpPr>
          <p:cNvPr id="84" name="正方形/長方形 83">
            <a:extLst>
              <a:ext uri="{FF2B5EF4-FFF2-40B4-BE49-F238E27FC236}">
                <a16:creationId xmlns:a16="http://schemas.microsoft.com/office/drawing/2014/main" id="{1476E772-E9F8-5B42-8138-41674D74F938}"/>
              </a:ext>
            </a:extLst>
          </p:cNvPr>
          <p:cNvSpPr/>
          <p:nvPr/>
        </p:nvSpPr>
        <p:spPr>
          <a:xfrm>
            <a:off x="12795142" y="9750572"/>
            <a:ext cx="1512365" cy="83421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2400"/>
              <a:t>地域内</a:t>
            </a:r>
            <a:endParaRPr kumimoji="1" lang="en-US" altLang="ja-JP" sz="2400" dirty="0"/>
          </a:p>
          <a:p>
            <a:pPr algn="ctr"/>
            <a:r>
              <a:rPr kumimoji="1" lang="ja-JP" altLang="en-US" sz="2400"/>
              <a:t>工商</a:t>
            </a:r>
            <a:endParaRPr kumimoji="1" lang="en-US" altLang="ja-JP" sz="2400" dirty="0"/>
          </a:p>
        </p:txBody>
      </p:sp>
      <p:pic>
        <p:nvPicPr>
          <p:cNvPr id="48" name="グラフィックス 47" descr="校舎">
            <a:extLst>
              <a:ext uri="{FF2B5EF4-FFF2-40B4-BE49-F238E27FC236}">
                <a16:creationId xmlns:a16="http://schemas.microsoft.com/office/drawing/2014/main" id="{C03804D3-6B75-3045-B1B2-BAB748C022B0}"/>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14738489" y="4227947"/>
            <a:ext cx="2051198" cy="2051198"/>
          </a:xfrm>
          <a:prstGeom prst="rect">
            <a:avLst/>
          </a:prstGeom>
        </p:spPr>
      </p:pic>
      <p:pic>
        <p:nvPicPr>
          <p:cNvPr id="85" name="グラフィックス 84" descr="校舎">
            <a:extLst>
              <a:ext uri="{FF2B5EF4-FFF2-40B4-BE49-F238E27FC236}">
                <a16:creationId xmlns:a16="http://schemas.microsoft.com/office/drawing/2014/main" id="{028D89BC-ACD4-D54F-BC18-29FB34166E70}"/>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4761131" y="7903164"/>
            <a:ext cx="2051198" cy="2051198"/>
          </a:xfrm>
          <a:prstGeom prst="rect">
            <a:avLst/>
          </a:prstGeom>
        </p:spPr>
      </p:pic>
      <p:sp>
        <p:nvSpPr>
          <p:cNvPr id="86" name="正方形/長方形 85">
            <a:extLst>
              <a:ext uri="{FF2B5EF4-FFF2-40B4-BE49-F238E27FC236}">
                <a16:creationId xmlns:a16="http://schemas.microsoft.com/office/drawing/2014/main" id="{C2F4240A-7CFC-344C-93D0-BECEF013627F}"/>
              </a:ext>
            </a:extLst>
          </p:cNvPr>
          <p:cNvSpPr/>
          <p:nvPr/>
        </p:nvSpPr>
        <p:spPr>
          <a:xfrm>
            <a:off x="15064129" y="9747073"/>
            <a:ext cx="1512365" cy="83421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2400">
                <a:solidFill>
                  <a:srgbClr val="FF0000"/>
                </a:solidFill>
              </a:rPr>
              <a:t>地域内</a:t>
            </a:r>
            <a:endParaRPr kumimoji="1" lang="en-US" altLang="ja-JP" sz="2400" dirty="0">
              <a:solidFill>
                <a:srgbClr val="FF0000"/>
              </a:solidFill>
            </a:endParaRPr>
          </a:p>
          <a:p>
            <a:pPr algn="ctr"/>
            <a:r>
              <a:rPr kumimoji="1" lang="ja-JP" altLang="en-US" sz="2400">
                <a:solidFill>
                  <a:srgbClr val="FF0000"/>
                </a:solidFill>
              </a:rPr>
              <a:t>学校</a:t>
            </a:r>
            <a:endParaRPr kumimoji="1" lang="en-US" altLang="ja-JP" sz="2400" dirty="0">
              <a:solidFill>
                <a:srgbClr val="FF0000"/>
              </a:solidFill>
            </a:endParaRPr>
          </a:p>
        </p:txBody>
      </p:sp>
      <p:sp>
        <p:nvSpPr>
          <p:cNvPr id="87" name="正方形/長方形 86">
            <a:extLst>
              <a:ext uri="{FF2B5EF4-FFF2-40B4-BE49-F238E27FC236}">
                <a16:creationId xmlns:a16="http://schemas.microsoft.com/office/drawing/2014/main" id="{C2A861F4-C86A-E644-BF50-1D0B51234AE1}"/>
              </a:ext>
            </a:extLst>
          </p:cNvPr>
          <p:cNvSpPr/>
          <p:nvPr/>
        </p:nvSpPr>
        <p:spPr>
          <a:xfrm>
            <a:off x="14992260" y="6153384"/>
            <a:ext cx="1635693" cy="83421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2400">
                <a:solidFill>
                  <a:srgbClr val="FF0000"/>
                </a:solidFill>
              </a:rPr>
              <a:t>地域内</a:t>
            </a:r>
            <a:endParaRPr kumimoji="1" lang="en-US" altLang="ja-JP" sz="2400" dirty="0">
              <a:solidFill>
                <a:srgbClr val="FF0000"/>
              </a:solidFill>
            </a:endParaRPr>
          </a:p>
          <a:p>
            <a:pPr algn="ctr"/>
            <a:r>
              <a:rPr kumimoji="1" lang="ja-JP" altLang="en-US" sz="2400">
                <a:solidFill>
                  <a:srgbClr val="FF0000"/>
                </a:solidFill>
              </a:rPr>
              <a:t>大学行政</a:t>
            </a:r>
            <a:endParaRPr kumimoji="1" lang="en-US" altLang="ja-JP" sz="2400" dirty="0">
              <a:solidFill>
                <a:srgbClr val="FF0000"/>
              </a:solidFill>
            </a:endParaRPr>
          </a:p>
        </p:txBody>
      </p:sp>
      <p:sp>
        <p:nvSpPr>
          <p:cNvPr id="89" name="正方形/長方形 88">
            <a:extLst>
              <a:ext uri="{FF2B5EF4-FFF2-40B4-BE49-F238E27FC236}">
                <a16:creationId xmlns:a16="http://schemas.microsoft.com/office/drawing/2014/main" id="{99F8299B-2CFE-AB45-A23C-75012B3C289B}"/>
              </a:ext>
            </a:extLst>
          </p:cNvPr>
          <p:cNvSpPr/>
          <p:nvPr/>
        </p:nvSpPr>
        <p:spPr>
          <a:xfrm>
            <a:off x="5985164" y="12489366"/>
            <a:ext cx="6526504" cy="780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角丸四角形 39">
            <a:extLst>
              <a:ext uri="{FF2B5EF4-FFF2-40B4-BE49-F238E27FC236}">
                <a16:creationId xmlns:a16="http://schemas.microsoft.com/office/drawing/2014/main" id="{210BCEB4-DEF5-974F-A5D2-7992E34EE410}"/>
              </a:ext>
            </a:extLst>
          </p:cNvPr>
          <p:cNvSpPr/>
          <p:nvPr/>
        </p:nvSpPr>
        <p:spPr>
          <a:xfrm>
            <a:off x="3491345" y="11049704"/>
            <a:ext cx="11247144" cy="2496254"/>
          </a:xfrm>
          <a:prstGeom prst="roundRect">
            <a:avLst/>
          </a:prstGeom>
          <a:solidFill>
            <a:srgbClr val="00B0F0">
              <a:alpha val="6779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descr="アイコン&#10;&#10;自動的に生成された説明">
            <a:extLst>
              <a:ext uri="{FF2B5EF4-FFF2-40B4-BE49-F238E27FC236}">
                <a16:creationId xmlns:a16="http://schemas.microsoft.com/office/drawing/2014/main" id="{F6F76CAB-C198-814C-88C7-B8A049FF5F42}"/>
              </a:ext>
            </a:extLst>
          </p:cNvPr>
          <p:cNvPicPr>
            <a:picLocks noChangeAspect="1"/>
          </p:cNvPicPr>
          <p:nvPr/>
        </p:nvPicPr>
        <p:blipFill>
          <a:blip r:embed="rId26" cstate="email">
            <a:extLst>
              <a:ext uri="{28A0092B-C50C-407E-A947-70E740481C1C}">
                <a14:useLocalDpi xmlns:a14="http://schemas.microsoft.com/office/drawing/2010/main" val="0"/>
              </a:ext>
            </a:extLst>
          </a:blip>
          <a:stretch>
            <a:fillRect/>
          </a:stretch>
        </p:blipFill>
        <p:spPr>
          <a:xfrm>
            <a:off x="9897788" y="11477582"/>
            <a:ext cx="1150817" cy="1150817"/>
          </a:xfrm>
          <a:prstGeom prst="rect">
            <a:avLst/>
          </a:prstGeom>
        </p:spPr>
      </p:pic>
      <p:pic>
        <p:nvPicPr>
          <p:cNvPr id="5" name="図 4" descr="アイコン が含まれている画像&#10;&#10;自動的に生成された説明">
            <a:extLst>
              <a:ext uri="{FF2B5EF4-FFF2-40B4-BE49-F238E27FC236}">
                <a16:creationId xmlns:a16="http://schemas.microsoft.com/office/drawing/2014/main" id="{1AAD43C6-96EA-674A-B5FF-04698DBC795A}"/>
              </a:ext>
            </a:extLst>
          </p:cNvPr>
          <p:cNvPicPr>
            <a:picLocks noChangeAspect="1"/>
          </p:cNvPicPr>
          <p:nvPr/>
        </p:nvPicPr>
        <p:blipFill>
          <a:blip r:embed="rId27" cstate="email">
            <a:extLst>
              <a:ext uri="{28A0092B-C50C-407E-A947-70E740481C1C}">
                <a14:useLocalDpi xmlns:a14="http://schemas.microsoft.com/office/drawing/2010/main" val="0"/>
              </a:ext>
            </a:extLst>
          </a:blip>
          <a:stretch>
            <a:fillRect/>
          </a:stretch>
        </p:blipFill>
        <p:spPr>
          <a:xfrm>
            <a:off x="12002350" y="11387060"/>
            <a:ext cx="1214292" cy="1214292"/>
          </a:xfrm>
          <a:prstGeom prst="rect">
            <a:avLst/>
          </a:prstGeom>
        </p:spPr>
      </p:pic>
      <p:pic>
        <p:nvPicPr>
          <p:cNvPr id="7" name="図 6" descr="アイコン&#10;&#10;自動的に生成された説明">
            <a:extLst>
              <a:ext uri="{FF2B5EF4-FFF2-40B4-BE49-F238E27FC236}">
                <a16:creationId xmlns:a16="http://schemas.microsoft.com/office/drawing/2014/main" id="{3BA23DF1-4E9B-0E4D-8727-E2EB14615643}"/>
              </a:ext>
            </a:extLst>
          </p:cNvPr>
          <p:cNvPicPr>
            <a:picLocks noChangeAspect="1"/>
          </p:cNvPicPr>
          <p:nvPr/>
        </p:nvPicPr>
        <p:blipFill>
          <a:blip r:embed="rId28" cstate="email">
            <a:extLst>
              <a:ext uri="{28A0092B-C50C-407E-A947-70E740481C1C}">
                <a14:useLocalDpi xmlns:a14="http://schemas.microsoft.com/office/drawing/2010/main" val="0"/>
              </a:ext>
            </a:extLst>
          </a:blip>
          <a:stretch>
            <a:fillRect/>
          </a:stretch>
        </p:blipFill>
        <p:spPr>
          <a:xfrm>
            <a:off x="7865431" y="11436355"/>
            <a:ext cx="1150818" cy="1150818"/>
          </a:xfrm>
          <a:prstGeom prst="rect">
            <a:avLst/>
          </a:prstGeom>
        </p:spPr>
      </p:pic>
      <p:sp>
        <p:nvSpPr>
          <p:cNvPr id="47" name="正方形/長方形 46">
            <a:extLst>
              <a:ext uri="{FF2B5EF4-FFF2-40B4-BE49-F238E27FC236}">
                <a16:creationId xmlns:a16="http://schemas.microsoft.com/office/drawing/2014/main" id="{B1064E49-CB69-B343-B1D0-2849F1A62004}"/>
              </a:ext>
            </a:extLst>
          </p:cNvPr>
          <p:cNvSpPr/>
          <p:nvPr/>
        </p:nvSpPr>
        <p:spPr>
          <a:xfrm>
            <a:off x="7530918" y="12786255"/>
            <a:ext cx="1788699" cy="56062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2400"/>
              <a:t>東北</a:t>
            </a:r>
            <a:r>
              <a:rPr kumimoji="1" lang="en-US" altLang="ja-JP" sz="2400" dirty="0"/>
              <a:t>6</a:t>
            </a:r>
            <a:r>
              <a:rPr kumimoji="1" lang="ja-JP" altLang="en-US" sz="2400"/>
              <a:t>県</a:t>
            </a:r>
          </a:p>
        </p:txBody>
      </p:sp>
      <p:sp>
        <p:nvSpPr>
          <p:cNvPr id="49" name="正方形/長方形 48">
            <a:extLst>
              <a:ext uri="{FF2B5EF4-FFF2-40B4-BE49-F238E27FC236}">
                <a16:creationId xmlns:a16="http://schemas.microsoft.com/office/drawing/2014/main" id="{A229C3BE-0D59-E342-B65E-7DB665448457}"/>
              </a:ext>
            </a:extLst>
          </p:cNvPr>
          <p:cNvSpPr/>
          <p:nvPr/>
        </p:nvSpPr>
        <p:spPr>
          <a:xfrm>
            <a:off x="5434315" y="12758076"/>
            <a:ext cx="1788699" cy="56062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2400"/>
              <a:t>他スマテロ</a:t>
            </a:r>
          </a:p>
        </p:txBody>
      </p:sp>
      <p:sp>
        <p:nvSpPr>
          <p:cNvPr id="50" name="正方形/長方形 49">
            <a:extLst>
              <a:ext uri="{FF2B5EF4-FFF2-40B4-BE49-F238E27FC236}">
                <a16:creationId xmlns:a16="http://schemas.microsoft.com/office/drawing/2014/main" id="{C802CA99-92CA-0744-846B-D72DFDEBCACC}"/>
              </a:ext>
            </a:extLst>
          </p:cNvPr>
          <p:cNvSpPr/>
          <p:nvPr/>
        </p:nvSpPr>
        <p:spPr>
          <a:xfrm>
            <a:off x="9674721" y="12767432"/>
            <a:ext cx="1788699" cy="56062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2400"/>
              <a:t>長野静岡</a:t>
            </a:r>
          </a:p>
        </p:txBody>
      </p:sp>
      <p:sp>
        <p:nvSpPr>
          <p:cNvPr id="51" name="正方形/長方形 50">
            <a:extLst>
              <a:ext uri="{FF2B5EF4-FFF2-40B4-BE49-F238E27FC236}">
                <a16:creationId xmlns:a16="http://schemas.microsoft.com/office/drawing/2014/main" id="{43F66CBE-AE30-AA4B-9084-BD5148AD839B}"/>
              </a:ext>
            </a:extLst>
          </p:cNvPr>
          <p:cNvSpPr/>
          <p:nvPr/>
        </p:nvSpPr>
        <p:spPr>
          <a:xfrm>
            <a:off x="11703326" y="12758075"/>
            <a:ext cx="1788699" cy="56062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2400"/>
              <a:t>熊本</a:t>
            </a:r>
          </a:p>
        </p:txBody>
      </p:sp>
      <p:pic>
        <p:nvPicPr>
          <p:cNvPr id="9" name="図 8" descr="アイコン&#10;&#10;自動的に生成された説明">
            <a:extLst>
              <a:ext uri="{FF2B5EF4-FFF2-40B4-BE49-F238E27FC236}">
                <a16:creationId xmlns:a16="http://schemas.microsoft.com/office/drawing/2014/main" id="{0F15FB65-8A84-CE44-A3B6-D6E6E8315144}"/>
              </a:ext>
            </a:extLst>
          </p:cNvPr>
          <p:cNvPicPr>
            <a:picLocks noChangeAspect="1"/>
          </p:cNvPicPr>
          <p:nvPr/>
        </p:nvPicPr>
        <p:blipFill>
          <a:blip r:embed="rId29" cstate="email">
            <a:extLst>
              <a:ext uri="{28A0092B-C50C-407E-A947-70E740481C1C}">
                <a14:useLocalDpi xmlns:a14="http://schemas.microsoft.com/office/drawing/2010/main" val="0"/>
              </a:ext>
            </a:extLst>
          </a:blip>
          <a:stretch>
            <a:fillRect/>
          </a:stretch>
        </p:blipFill>
        <p:spPr>
          <a:xfrm>
            <a:off x="5816718" y="11371647"/>
            <a:ext cx="1245117" cy="1245117"/>
          </a:xfrm>
          <a:prstGeom prst="rect">
            <a:avLst/>
          </a:prstGeom>
        </p:spPr>
      </p:pic>
      <p:sp>
        <p:nvSpPr>
          <p:cNvPr id="54" name="テキスト ボックス 53">
            <a:extLst>
              <a:ext uri="{FF2B5EF4-FFF2-40B4-BE49-F238E27FC236}">
                <a16:creationId xmlns:a16="http://schemas.microsoft.com/office/drawing/2014/main" id="{7DCD1D82-99A8-CD4C-9F1B-BD36057F31D9}"/>
              </a:ext>
            </a:extLst>
          </p:cNvPr>
          <p:cNvSpPr txBox="1"/>
          <p:nvPr/>
        </p:nvSpPr>
        <p:spPr>
          <a:xfrm>
            <a:off x="8606695" y="11107981"/>
            <a:ext cx="1415772" cy="461665"/>
          </a:xfrm>
          <a:prstGeom prst="rect">
            <a:avLst/>
          </a:prstGeom>
          <a:noFill/>
        </p:spPr>
        <p:txBody>
          <a:bodyPr wrap="none" rtlCol="0">
            <a:spAutoFit/>
          </a:bodyPr>
          <a:lstStyle/>
          <a:p>
            <a:r>
              <a:rPr kumimoji="1" lang="ja-JP" altLang="en-US" sz="2400">
                <a:solidFill>
                  <a:srgbClr val="FF0000"/>
                </a:solidFill>
              </a:rPr>
              <a:t>域外連携</a:t>
            </a:r>
            <a:endParaRPr kumimoji="1" lang="en-US" altLang="ja-JP" sz="2400" dirty="0">
              <a:solidFill>
                <a:srgbClr val="FF0000"/>
              </a:solidFill>
            </a:endParaRPr>
          </a:p>
        </p:txBody>
      </p:sp>
    </p:spTree>
    <p:extLst>
      <p:ext uri="{BB962C8B-B14F-4D97-AF65-F5344CB8AC3E}">
        <p14:creationId xmlns:p14="http://schemas.microsoft.com/office/powerpoint/2010/main" val="278306150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Oval 4">
            <a:extLst>
              <a:ext uri="{FF2B5EF4-FFF2-40B4-BE49-F238E27FC236}">
                <a16:creationId xmlns:a16="http://schemas.microsoft.com/office/drawing/2014/main" id="{A8042334-2930-A141-8FA4-4B7E05A32CE1}"/>
              </a:ext>
            </a:extLst>
          </p:cNvPr>
          <p:cNvSpPr/>
          <p:nvPr/>
        </p:nvSpPr>
        <p:spPr>
          <a:xfrm>
            <a:off x="9365676" y="4219489"/>
            <a:ext cx="7228534" cy="6992614"/>
          </a:xfrm>
          <a:prstGeom prst="ellipse">
            <a:avLst/>
          </a:prstGeom>
          <a:noFill/>
          <a:ln w="1905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01">
              <a:latin typeface="Lato Light" charset="0"/>
            </a:endParaRPr>
          </a:p>
        </p:txBody>
      </p:sp>
      <p:sp>
        <p:nvSpPr>
          <p:cNvPr id="25" name="TextBox 24"/>
          <p:cNvSpPr txBox="1"/>
          <p:nvPr/>
        </p:nvSpPr>
        <p:spPr>
          <a:xfrm>
            <a:off x="7375565" y="808532"/>
            <a:ext cx="3536874" cy="1085238"/>
          </a:xfrm>
          <a:prstGeom prst="rect">
            <a:avLst/>
          </a:prstGeom>
          <a:noFill/>
        </p:spPr>
        <p:txBody>
          <a:bodyPr wrap="none" lIns="68584" tIns="34292" rIns="68584" bIns="34292" rtlCol="0">
            <a:spAutoFit/>
          </a:bodyPr>
          <a:lstStyle/>
          <a:p>
            <a:pPr algn="ctr"/>
            <a:r>
              <a:rPr lang="ja-JP" altLang="en-US" sz="6602" b="1">
                <a:solidFill>
                  <a:schemeClr val="tx2"/>
                </a:solidFill>
                <a:latin typeface="Lato" charset="0"/>
                <a:ea typeface="Lato" charset="0"/>
                <a:cs typeface="Lato" charset="0"/>
              </a:rPr>
              <a:t>連携する</a:t>
            </a:r>
            <a:endParaRPr lang="id-ID" sz="6602" b="1" dirty="0">
              <a:solidFill>
                <a:schemeClr val="tx2"/>
              </a:solidFill>
              <a:latin typeface="Lato" charset="0"/>
              <a:ea typeface="Lato" charset="0"/>
              <a:cs typeface="Lato" charset="0"/>
            </a:endParaRPr>
          </a:p>
        </p:txBody>
      </p:sp>
      <p:sp>
        <p:nvSpPr>
          <p:cNvPr id="26" name="Rectangle 25"/>
          <p:cNvSpPr/>
          <p:nvPr/>
        </p:nvSpPr>
        <p:spPr>
          <a:xfrm>
            <a:off x="8612014" y="2485260"/>
            <a:ext cx="1165082" cy="6859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8522" tIns="34263" rIns="68522" bIns="34263" rtlCol="0" anchor="ctr"/>
          <a:lstStyle/>
          <a:p>
            <a:pPr algn="ctr"/>
            <a:endParaRPr lang="en-US" sz="2701" dirty="0">
              <a:solidFill>
                <a:schemeClr val="accent2"/>
              </a:solidFill>
              <a:latin typeface="Lato Light" charset="0"/>
            </a:endParaRPr>
          </a:p>
        </p:txBody>
      </p:sp>
      <p:sp>
        <p:nvSpPr>
          <p:cNvPr id="27" name="Subtitle 2"/>
          <p:cNvSpPr txBox="1">
            <a:spLocks/>
          </p:cNvSpPr>
          <p:nvPr/>
        </p:nvSpPr>
        <p:spPr>
          <a:xfrm>
            <a:off x="7578571" y="1960206"/>
            <a:ext cx="3161757" cy="550372"/>
          </a:xfrm>
          <a:prstGeom prst="rect">
            <a:avLst/>
          </a:prstGeom>
        </p:spPr>
        <p:txBody>
          <a:bodyPr vert="horz" wrap="none" lIns="163160" tIns="81580" rIns="163160" bIns="8158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r>
              <a:rPr lang="en-US" sz="2326" dirty="0">
                <a:solidFill>
                  <a:schemeClr val="accent1"/>
                </a:solidFill>
                <a:latin typeface="Lato Light"/>
                <a:cs typeface="Lato Light"/>
              </a:rPr>
              <a:t>CONNECTING DOTS</a:t>
            </a:r>
          </a:p>
        </p:txBody>
      </p:sp>
      <p:sp>
        <p:nvSpPr>
          <p:cNvPr id="5" name="Oval 4"/>
          <p:cNvSpPr/>
          <p:nvPr/>
        </p:nvSpPr>
        <p:spPr>
          <a:xfrm>
            <a:off x="10508266" y="4948739"/>
            <a:ext cx="5052470" cy="5053787"/>
          </a:xfrm>
          <a:prstGeom prst="ellipse">
            <a:avLst/>
          </a:prstGeom>
          <a:noFill/>
          <a:ln w="1905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01">
              <a:latin typeface="Lato Light" charset="0"/>
            </a:endParaRPr>
          </a:p>
        </p:txBody>
      </p:sp>
      <p:sp>
        <p:nvSpPr>
          <p:cNvPr id="6" name="Freeform 5"/>
          <p:cNvSpPr/>
          <p:nvPr/>
        </p:nvSpPr>
        <p:spPr>
          <a:xfrm>
            <a:off x="11503746" y="6082082"/>
            <a:ext cx="3023011" cy="3023011"/>
          </a:xfrm>
          <a:custGeom>
            <a:avLst/>
            <a:gdLst>
              <a:gd name="connsiteX0" fmla="*/ 0 w 3208463"/>
              <a:gd name="connsiteY0" fmla="*/ 1604232 h 3208463"/>
              <a:gd name="connsiteX1" fmla="*/ 1604232 w 3208463"/>
              <a:gd name="connsiteY1" fmla="*/ 0 h 3208463"/>
              <a:gd name="connsiteX2" fmla="*/ 3208464 w 3208463"/>
              <a:gd name="connsiteY2" fmla="*/ 1604232 h 3208463"/>
              <a:gd name="connsiteX3" fmla="*/ 1604232 w 3208463"/>
              <a:gd name="connsiteY3" fmla="*/ 3208464 h 3208463"/>
              <a:gd name="connsiteX4" fmla="*/ 0 w 3208463"/>
              <a:gd name="connsiteY4" fmla="*/ 1604232 h 3208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8463" h="3208463">
                <a:moveTo>
                  <a:pt x="0" y="1604232"/>
                </a:moveTo>
                <a:cubicBezTo>
                  <a:pt x="0" y="718239"/>
                  <a:pt x="718239" y="0"/>
                  <a:pt x="1604232" y="0"/>
                </a:cubicBezTo>
                <a:cubicBezTo>
                  <a:pt x="2490225" y="0"/>
                  <a:pt x="3208464" y="718239"/>
                  <a:pt x="3208464" y="1604232"/>
                </a:cubicBezTo>
                <a:cubicBezTo>
                  <a:pt x="3208464" y="2490225"/>
                  <a:pt x="2490225" y="3208464"/>
                  <a:pt x="1604232" y="3208464"/>
                </a:cubicBezTo>
                <a:cubicBezTo>
                  <a:pt x="718239" y="3208464"/>
                  <a:pt x="0" y="2490225"/>
                  <a:pt x="0" y="1604232"/>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82981" tIns="382981" rIns="382981" bIns="382981" numCol="1" spcCol="1270" anchor="ctr" anchorCtr="0">
            <a:noAutofit/>
          </a:bodyPr>
          <a:lstStyle/>
          <a:p>
            <a:pPr algn="ctr" defTabSz="1067084">
              <a:lnSpc>
                <a:spcPct val="90000"/>
              </a:lnSpc>
              <a:spcBef>
                <a:spcPct val="0"/>
              </a:spcBef>
              <a:spcAft>
                <a:spcPct val="35000"/>
              </a:spcAft>
            </a:pPr>
            <a:endParaRPr lang="en-US" sz="1500" b="1" dirty="0">
              <a:latin typeface="Lato" charset="0"/>
              <a:ea typeface="Lato" charset="0"/>
              <a:cs typeface="Lato" charset="0"/>
            </a:endParaRPr>
          </a:p>
        </p:txBody>
      </p:sp>
      <p:sp>
        <p:nvSpPr>
          <p:cNvPr id="7" name="Freeform 6"/>
          <p:cNvSpPr/>
          <p:nvPr/>
        </p:nvSpPr>
        <p:spPr>
          <a:xfrm>
            <a:off x="12172811" y="4306054"/>
            <a:ext cx="1684882" cy="1684882"/>
          </a:xfrm>
          <a:custGeom>
            <a:avLst/>
            <a:gdLst>
              <a:gd name="connsiteX0" fmla="*/ 0 w 2245924"/>
              <a:gd name="connsiteY0" fmla="*/ 1122962 h 2245924"/>
              <a:gd name="connsiteX1" fmla="*/ 1122962 w 2245924"/>
              <a:gd name="connsiteY1" fmla="*/ 0 h 2245924"/>
              <a:gd name="connsiteX2" fmla="*/ 2245924 w 2245924"/>
              <a:gd name="connsiteY2" fmla="*/ 1122962 h 2245924"/>
              <a:gd name="connsiteX3" fmla="*/ 1122962 w 2245924"/>
              <a:gd name="connsiteY3" fmla="*/ 2245924 h 2245924"/>
              <a:gd name="connsiteX4" fmla="*/ 0 w 2245924"/>
              <a:gd name="connsiteY4" fmla="*/ 1122962 h 2245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5924" h="2245924">
                <a:moveTo>
                  <a:pt x="0" y="1122962"/>
                </a:moveTo>
                <a:cubicBezTo>
                  <a:pt x="0" y="502767"/>
                  <a:pt x="502767" y="0"/>
                  <a:pt x="1122962" y="0"/>
                </a:cubicBezTo>
                <a:cubicBezTo>
                  <a:pt x="1743157" y="0"/>
                  <a:pt x="2245924" y="502767"/>
                  <a:pt x="2245924" y="1122962"/>
                </a:cubicBezTo>
                <a:cubicBezTo>
                  <a:pt x="2245924" y="1743157"/>
                  <a:pt x="1743157" y="2245924"/>
                  <a:pt x="1122962" y="2245924"/>
                </a:cubicBezTo>
                <a:cubicBezTo>
                  <a:pt x="502767" y="2245924"/>
                  <a:pt x="0" y="1743157"/>
                  <a:pt x="0" y="1122962"/>
                </a:cubicBezTo>
                <a:close/>
              </a:path>
            </a:pathLst>
          </a:custGeom>
          <a:ln w="57150">
            <a:solidFill>
              <a:schemeClr val="bg1"/>
            </a:solidFill>
          </a:ln>
        </p:spPr>
        <p:style>
          <a:lnRef idx="2">
            <a:scrgbClr r="0" g="0" b="0"/>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65800" tIns="265800" rIns="265800" bIns="265800" numCol="1" spcCol="1270" anchor="ctr" anchorCtr="0">
            <a:noAutofit/>
          </a:bodyPr>
          <a:lstStyle/>
          <a:p>
            <a:pPr algn="ctr" defTabSz="666928">
              <a:lnSpc>
                <a:spcPct val="90000"/>
              </a:lnSpc>
              <a:spcBef>
                <a:spcPct val="0"/>
              </a:spcBef>
              <a:spcAft>
                <a:spcPct val="35000"/>
              </a:spcAft>
            </a:pPr>
            <a:r>
              <a:rPr lang="ja-JP" altLang="en-US" sz="2800" b="1">
                <a:latin typeface="Lato" charset="0"/>
                <a:ea typeface="Lato" charset="0"/>
                <a:cs typeface="Lato" charset="0"/>
              </a:rPr>
              <a:t>農業</a:t>
            </a:r>
            <a:endParaRPr lang="en-US" sz="2800" b="1" dirty="0">
              <a:latin typeface="Lato" charset="0"/>
              <a:ea typeface="Lato" charset="0"/>
              <a:cs typeface="Lato" charset="0"/>
            </a:endParaRPr>
          </a:p>
        </p:txBody>
      </p:sp>
      <p:sp>
        <p:nvSpPr>
          <p:cNvPr id="8" name="Freeform 7"/>
          <p:cNvSpPr/>
          <p:nvPr/>
        </p:nvSpPr>
        <p:spPr>
          <a:xfrm>
            <a:off x="14603632" y="6072148"/>
            <a:ext cx="1684882" cy="1684882"/>
          </a:xfrm>
          <a:custGeom>
            <a:avLst/>
            <a:gdLst>
              <a:gd name="connsiteX0" fmla="*/ 0 w 2245924"/>
              <a:gd name="connsiteY0" fmla="*/ 1122962 h 2245924"/>
              <a:gd name="connsiteX1" fmla="*/ 1122962 w 2245924"/>
              <a:gd name="connsiteY1" fmla="*/ 0 h 2245924"/>
              <a:gd name="connsiteX2" fmla="*/ 2245924 w 2245924"/>
              <a:gd name="connsiteY2" fmla="*/ 1122962 h 2245924"/>
              <a:gd name="connsiteX3" fmla="*/ 1122962 w 2245924"/>
              <a:gd name="connsiteY3" fmla="*/ 2245924 h 2245924"/>
              <a:gd name="connsiteX4" fmla="*/ 0 w 2245924"/>
              <a:gd name="connsiteY4" fmla="*/ 1122962 h 2245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5924" h="2245924">
                <a:moveTo>
                  <a:pt x="0" y="1122962"/>
                </a:moveTo>
                <a:cubicBezTo>
                  <a:pt x="0" y="502767"/>
                  <a:pt x="502767" y="0"/>
                  <a:pt x="1122962" y="0"/>
                </a:cubicBezTo>
                <a:cubicBezTo>
                  <a:pt x="1743157" y="0"/>
                  <a:pt x="2245924" y="502767"/>
                  <a:pt x="2245924" y="1122962"/>
                </a:cubicBezTo>
                <a:cubicBezTo>
                  <a:pt x="2245924" y="1743157"/>
                  <a:pt x="1743157" y="2245924"/>
                  <a:pt x="1122962" y="2245924"/>
                </a:cubicBezTo>
                <a:cubicBezTo>
                  <a:pt x="502767" y="2245924"/>
                  <a:pt x="0" y="1743157"/>
                  <a:pt x="0" y="1122962"/>
                </a:cubicBezTo>
                <a:close/>
              </a:path>
            </a:pathLst>
          </a:custGeom>
          <a:ln w="57150">
            <a:solidFill>
              <a:schemeClr val="bg1"/>
            </a:solidFill>
          </a:ln>
        </p:spPr>
        <p:style>
          <a:lnRef idx="2">
            <a:scrgbClr r="0" g="0" b="0"/>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65800" tIns="265800" rIns="265800" bIns="265800" numCol="1" spcCol="1270" anchor="ctr" anchorCtr="0">
            <a:noAutofit/>
          </a:bodyPr>
          <a:lstStyle/>
          <a:p>
            <a:pPr algn="ctr" defTabSz="666928">
              <a:lnSpc>
                <a:spcPct val="90000"/>
              </a:lnSpc>
              <a:spcBef>
                <a:spcPct val="0"/>
              </a:spcBef>
              <a:spcAft>
                <a:spcPct val="35000"/>
              </a:spcAft>
            </a:pPr>
            <a:r>
              <a:rPr lang="ja-JP" altLang="en-US" sz="2800" b="1">
                <a:latin typeface="Lato" charset="0"/>
                <a:ea typeface="Lato" charset="0"/>
                <a:cs typeface="Lato" charset="0"/>
              </a:rPr>
              <a:t>耕畜</a:t>
            </a:r>
            <a:endParaRPr lang="en-US" sz="2800" b="1" dirty="0">
              <a:latin typeface="Lato" charset="0"/>
              <a:ea typeface="Lato" charset="0"/>
              <a:cs typeface="Lato" charset="0"/>
            </a:endParaRPr>
          </a:p>
        </p:txBody>
      </p:sp>
      <p:sp>
        <p:nvSpPr>
          <p:cNvPr id="9" name="Freeform 8"/>
          <p:cNvSpPr/>
          <p:nvPr/>
        </p:nvSpPr>
        <p:spPr>
          <a:xfrm>
            <a:off x="13675141" y="8929751"/>
            <a:ext cx="1684882" cy="1684882"/>
          </a:xfrm>
          <a:custGeom>
            <a:avLst/>
            <a:gdLst>
              <a:gd name="connsiteX0" fmla="*/ 0 w 2245924"/>
              <a:gd name="connsiteY0" fmla="*/ 1122962 h 2245924"/>
              <a:gd name="connsiteX1" fmla="*/ 1122962 w 2245924"/>
              <a:gd name="connsiteY1" fmla="*/ 0 h 2245924"/>
              <a:gd name="connsiteX2" fmla="*/ 2245924 w 2245924"/>
              <a:gd name="connsiteY2" fmla="*/ 1122962 h 2245924"/>
              <a:gd name="connsiteX3" fmla="*/ 1122962 w 2245924"/>
              <a:gd name="connsiteY3" fmla="*/ 2245924 h 2245924"/>
              <a:gd name="connsiteX4" fmla="*/ 0 w 2245924"/>
              <a:gd name="connsiteY4" fmla="*/ 1122962 h 2245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5924" h="2245924">
                <a:moveTo>
                  <a:pt x="0" y="1122962"/>
                </a:moveTo>
                <a:cubicBezTo>
                  <a:pt x="0" y="502767"/>
                  <a:pt x="502767" y="0"/>
                  <a:pt x="1122962" y="0"/>
                </a:cubicBezTo>
                <a:cubicBezTo>
                  <a:pt x="1743157" y="0"/>
                  <a:pt x="2245924" y="502767"/>
                  <a:pt x="2245924" y="1122962"/>
                </a:cubicBezTo>
                <a:cubicBezTo>
                  <a:pt x="2245924" y="1743157"/>
                  <a:pt x="1743157" y="2245924"/>
                  <a:pt x="1122962" y="2245924"/>
                </a:cubicBezTo>
                <a:cubicBezTo>
                  <a:pt x="502767" y="2245924"/>
                  <a:pt x="0" y="1743157"/>
                  <a:pt x="0" y="1122962"/>
                </a:cubicBezTo>
                <a:close/>
              </a:path>
            </a:pathLst>
          </a:custGeom>
          <a:ln w="57150">
            <a:solidFill>
              <a:schemeClr val="bg1"/>
            </a:solidFill>
          </a:ln>
        </p:spPr>
        <p:style>
          <a:lnRef idx="2">
            <a:scrgbClr r="0" g="0" b="0"/>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265800" tIns="265800" rIns="265800" bIns="265800" numCol="1" spcCol="1270" anchor="ctr" anchorCtr="0">
            <a:noAutofit/>
          </a:bodyPr>
          <a:lstStyle/>
          <a:p>
            <a:pPr algn="ctr" defTabSz="666928">
              <a:lnSpc>
                <a:spcPct val="90000"/>
              </a:lnSpc>
              <a:spcBef>
                <a:spcPct val="0"/>
              </a:spcBef>
              <a:spcAft>
                <a:spcPct val="35000"/>
              </a:spcAft>
            </a:pPr>
            <a:r>
              <a:rPr lang="ja-JP" altLang="en-US" sz="2800" b="1">
                <a:latin typeface="Lato" charset="0"/>
                <a:ea typeface="Lato" charset="0"/>
                <a:cs typeface="Lato" charset="0"/>
              </a:rPr>
              <a:t>農工</a:t>
            </a:r>
            <a:endParaRPr lang="en-US" sz="2800" b="1" dirty="0">
              <a:latin typeface="Lato" charset="0"/>
              <a:ea typeface="Lato" charset="0"/>
              <a:cs typeface="Lato" charset="0"/>
            </a:endParaRPr>
          </a:p>
        </p:txBody>
      </p:sp>
      <p:sp>
        <p:nvSpPr>
          <p:cNvPr id="10" name="Freeform 9"/>
          <p:cNvSpPr/>
          <p:nvPr/>
        </p:nvSpPr>
        <p:spPr>
          <a:xfrm>
            <a:off x="10670480" y="8929751"/>
            <a:ext cx="1684882" cy="1684882"/>
          </a:xfrm>
          <a:custGeom>
            <a:avLst/>
            <a:gdLst>
              <a:gd name="connsiteX0" fmla="*/ 0 w 2245924"/>
              <a:gd name="connsiteY0" fmla="*/ 1122962 h 2245924"/>
              <a:gd name="connsiteX1" fmla="*/ 1122962 w 2245924"/>
              <a:gd name="connsiteY1" fmla="*/ 0 h 2245924"/>
              <a:gd name="connsiteX2" fmla="*/ 2245924 w 2245924"/>
              <a:gd name="connsiteY2" fmla="*/ 1122962 h 2245924"/>
              <a:gd name="connsiteX3" fmla="*/ 1122962 w 2245924"/>
              <a:gd name="connsiteY3" fmla="*/ 2245924 h 2245924"/>
              <a:gd name="connsiteX4" fmla="*/ 0 w 2245924"/>
              <a:gd name="connsiteY4" fmla="*/ 1122962 h 2245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5924" h="2245924">
                <a:moveTo>
                  <a:pt x="0" y="1122962"/>
                </a:moveTo>
                <a:cubicBezTo>
                  <a:pt x="0" y="502767"/>
                  <a:pt x="502767" y="0"/>
                  <a:pt x="1122962" y="0"/>
                </a:cubicBezTo>
                <a:cubicBezTo>
                  <a:pt x="1743157" y="0"/>
                  <a:pt x="2245924" y="502767"/>
                  <a:pt x="2245924" y="1122962"/>
                </a:cubicBezTo>
                <a:cubicBezTo>
                  <a:pt x="2245924" y="1743157"/>
                  <a:pt x="1743157" y="2245924"/>
                  <a:pt x="1122962" y="2245924"/>
                </a:cubicBezTo>
                <a:cubicBezTo>
                  <a:pt x="502767" y="2245924"/>
                  <a:pt x="0" y="1743157"/>
                  <a:pt x="0" y="1122962"/>
                </a:cubicBezTo>
                <a:close/>
              </a:path>
            </a:pathLst>
          </a:custGeom>
          <a:solidFill>
            <a:srgbClr val="00B0F0"/>
          </a:solidFill>
          <a:ln w="57150">
            <a:solidFill>
              <a:schemeClr val="bg1"/>
            </a:solidFill>
          </a:ln>
        </p:spPr>
        <p:style>
          <a:lnRef idx="2">
            <a:scrgbClr r="0" g="0" b="0"/>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65800" tIns="265800" rIns="265800" bIns="265800" numCol="1" spcCol="1270" anchor="ctr" anchorCtr="0">
            <a:noAutofit/>
          </a:bodyPr>
          <a:lstStyle/>
          <a:p>
            <a:pPr algn="ctr" defTabSz="666928">
              <a:lnSpc>
                <a:spcPct val="90000"/>
              </a:lnSpc>
              <a:spcBef>
                <a:spcPct val="0"/>
              </a:spcBef>
              <a:spcAft>
                <a:spcPct val="35000"/>
              </a:spcAft>
            </a:pPr>
            <a:r>
              <a:rPr lang="ja-JP" altLang="en-US" sz="2800" b="1">
                <a:latin typeface="Lato" charset="0"/>
                <a:ea typeface="Lato" charset="0"/>
                <a:cs typeface="Lato" charset="0"/>
              </a:rPr>
              <a:t>工商</a:t>
            </a:r>
            <a:endParaRPr lang="en-US" sz="2800" b="1" dirty="0">
              <a:latin typeface="Lato" charset="0"/>
              <a:ea typeface="Lato" charset="0"/>
              <a:cs typeface="Lato" charset="0"/>
            </a:endParaRPr>
          </a:p>
        </p:txBody>
      </p:sp>
      <p:sp>
        <p:nvSpPr>
          <p:cNvPr id="11" name="Freeform 10"/>
          <p:cNvSpPr/>
          <p:nvPr/>
        </p:nvSpPr>
        <p:spPr>
          <a:xfrm>
            <a:off x="9741989" y="6072148"/>
            <a:ext cx="1684882" cy="1684882"/>
          </a:xfrm>
          <a:custGeom>
            <a:avLst/>
            <a:gdLst>
              <a:gd name="connsiteX0" fmla="*/ 0 w 2245924"/>
              <a:gd name="connsiteY0" fmla="*/ 1122962 h 2245924"/>
              <a:gd name="connsiteX1" fmla="*/ 1122962 w 2245924"/>
              <a:gd name="connsiteY1" fmla="*/ 0 h 2245924"/>
              <a:gd name="connsiteX2" fmla="*/ 2245924 w 2245924"/>
              <a:gd name="connsiteY2" fmla="*/ 1122962 h 2245924"/>
              <a:gd name="connsiteX3" fmla="*/ 1122962 w 2245924"/>
              <a:gd name="connsiteY3" fmla="*/ 2245924 h 2245924"/>
              <a:gd name="connsiteX4" fmla="*/ 0 w 2245924"/>
              <a:gd name="connsiteY4" fmla="*/ 1122962 h 2245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5924" h="2245924">
                <a:moveTo>
                  <a:pt x="0" y="1122962"/>
                </a:moveTo>
                <a:cubicBezTo>
                  <a:pt x="0" y="502767"/>
                  <a:pt x="502767" y="0"/>
                  <a:pt x="1122962" y="0"/>
                </a:cubicBezTo>
                <a:cubicBezTo>
                  <a:pt x="1743157" y="0"/>
                  <a:pt x="2245924" y="502767"/>
                  <a:pt x="2245924" y="1122962"/>
                </a:cubicBezTo>
                <a:cubicBezTo>
                  <a:pt x="2245924" y="1743157"/>
                  <a:pt x="1743157" y="2245924"/>
                  <a:pt x="1122962" y="2245924"/>
                </a:cubicBezTo>
                <a:cubicBezTo>
                  <a:pt x="502767" y="2245924"/>
                  <a:pt x="0" y="1743157"/>
                  <a:pt x="0" y="1122962"/>
                </a:cubicBezTo>
                <a:close/>
              </a:path>
            </a:pathLst>
          </a:custGeom>
          <a:ln w="57150">
            <a:solidFill>
              <a:schemeClr val="bg1"/>
            </a:solidFill>
          </a:ln>
        </p:spPr>
        <p:style>
          <a:lnRef idx="2">
            <a:scrgbClr r="0" g="0" b="0"/>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265800" tIns="265800" rIns="265800" bIns="265800" numCol="1" spcCol="1270" anchor="ctr" anchorCtr="0">
            <a:noAutofit/>
          </a:bodyPr>
          <a:lstStyle/>
          <a:p>
            <a:pPr algn="ctr" defTabSz="666928">
              <a:lnSpc>
                <a:spcPct val="90000"/>
              </a:lnSpc>
              <a:spcBef>
                <a:spcPct val="0"/>
              </a:spcBef>
              <a:spcAft>
                <a:spcPct val="35000"/>
              </a:spcAft>
            </a:pPr>
            <a:r>
              <a:rPr lang="ja-JP" altLang="en-US" sz="2800" b="1">
                <a:latin typeface="Lato" charset="0"/>
                <a:ea typeface="Lato" charset="0"/>
                <a:cs typeface="Lato" charset="0"/>
              </a:rPr>
              <a:t>地元民</a:t>
            </a:r>
            <a:br>
              <a:rPr lang="en-US" altLang="ja-JP" sz="2800" b="1" dirty="0">
                <a:latin typeface="Lato" charset="0"/>
                <a:ea typeface="Lato" charset="0"/>
                <a:cs typeface="Lato" charset="0"/>
              </a:rPr>
            </a:br>
            <a:r>
              <a:rPr lang="ja-JP" altLang="en-US" sz="2800" b="1">
                <a:latin typeface="Lato" charset="0"/>
                <a:ea typeface="Lato" charset="0"/>
                <a:cs typeface="Lato" charset="0"/>
              </a:rPr>
              <a:t>消費者</a:t>
            </a:r>
            <a:endParaRPr lang="en-US" sz="2800" b="1" dirty="0">
              <a:latin typeface="Lato" charset="0"/>
              <a:ea typeface="Lato" charset="0"/>
              <a:cs typeface="Lato" charset="0"/>
            </a:endParaRPr>
          </a:p>
        </p:txBody>
      </p:sp>
      <p:sp>
        <p:nvSpPr>
          <p:cNvPr id="12" name="TextBox 11"/>
          <p:cNvSpPr txBox="1"/>
          <p:nvPr/>
        </p:nvSpPr>
        <p:spPr>
          <a:xfrm>
            <a:off x="11412632" y="6417682"/>
            <a:ext cx="3160873" cy="2238934"/>
          </a:xfrm>
          <a:prstGeom prst="rect">
            <a:avLst/>
          </a:prstGeom>
          <a:noFill/>
        </p:spPr>
        <p:txBody>
          <a:bodyPr wrap="none" lIns="137196" tIns="411587" rIns="137196" bIns="274391" rtlCol="0">
            <a:spAutoFit/>
          </a:bodyPr>
          <a:lstStyle/>
          <a:p>
            <a:pPr algn="ctr">
              <a:lnSpc>
                <a:spcPts val="2425"/>
              </a:lnSpc>
              <a:spcAft>
                <a:spcPts val="2400"/>
              </a:spcAft>
            </a:pPr>
            <a:r>
              <a:rPr lang="ja-JP" altLang="en-US" sz="3200" b="1">
                <a:solidFill>
                  <a:schemeClr val="bg1"/>
                </a:solidFill>
                <a:latin typeface="Lato" charset="0"/>
                <a:ea typeface="Lato" charset="0"/>
                <a:cs typeface="Lato" charset="0"/>
              </a:rPr>
              <a:t>山形庄内</a:t>
            </a:r>
            <a:br>
              <a:rPr lang="en-US" altLang="ja-JP" sz="3200" b="1" dirty="0">
                <a:solidFill>
                  <a:schemeClr val="bg1"/>
                </a:solidFill>
                <a:latin typeface="Lato" charset="0"/>
                <a:ea typeface="Lato" charset="0"/>
                <a:cs typeface="Lato" charset="0"/>
              </a:rPr>
            </a:br>
            <a:br>
              <a:rPr lang="en-US" altLang="ja-JP" sz="3200" b="1" dirty="0">
                <a:solidFill>
                  <a:schemeClr val="bg1"/>
                </a:solidFill>
                <a:latin typeface="Lato" charset="0"/>
                <a:ea typeface="Lato" charset="0"/>
                <a:cs typeface="Lato" charset="0"/>
              </a:rPr>
            </a:br>
            <a:r>
              <a:rPr lang="ja-JP" altLang="en-US" sz="3200" b="1">
                <a:solidFill>
                  <a:schemeClr val="bg1"/>
                </a:solidFill>
                <a:latin typeface="Lato" charset="0"/>
                <a:ea typeface="Lato" charset="0"/>
                <a:cs typeface="Lato" charset="0"/>
              </a:rPr>
              <a:t>月山高原</a:t>
            </a:r>
            <a:br>
              <a:rPr lang="en-US" altLang="ja-JP" sz="3200" b="1" dirty="0">
                <a:solidFill>
                  <a:schemeClr val="bg1"/>
                </a:solidFill>
                <a:latin typeface="Lato" charset="0"/>
                <a:ea typeface="Lato" charset="0"/>
                <a:cs typeface="Lato" charset="0"/>
              </a:rPr>
            </a:br>
            <a:br>
              <a:rPr lang="en-US" altLang="ja-JP" sz="3200" b="1" dirty="0">
                <a:solidFill>
                  <a:schemeClr val="bg1"/>
                </a:solidFill>
                <a:latin typeface="Lato" charset="0"/>
                <a:ea typeface="Lato" charset="0"/>
                <a:cs typeface="Lato" charset="0"/>
              </a:rPr>
            </a:br>
            <a:r>
              <a:rPr lang="ja-JP" altLang="en-US" sz="3200" b="1">
                <a:solidFill>
                  <a:schemeClr val="bg1"/>
                </a:solidFill>
                <a:latin typeface="Lato" charset="0"/>
                <a:ea typeface="Lato" charset="0"/>
                <a:cs typeface="Lato" charset="0"/>
              </a:rPr>
              <a:t>スマテロモデル</a:t>
            </a:r>
            <a:endParaRPr lang="en-US" sz="3200" b="1" dirty="0">
              <a:solidFill>
                <a:schemeClr val="bg1"/>
              </a:solidFill>
              <a:latin typeface="Lato" charset="0"/>
              <a:ea typeface="Lato" charset="0"/>
              <a:cs typeface="Lato" charset="0"/>
            </a:endParaRPr>
          </a:p>
        </p:txBody>
      </p:sp>
      <p:sp>
        <p:nvSpPr>
          <p:cNvPr id="13" name="Subtitle 2"/>
          <p:cNvSpPr txBox="1">
            <a:spLocks/>
          </p:cNvSpPr>
          <p:nvPr/>
        </p:nvSpPr>
        <p:spPr>
          <a:xfrm>
            <a:off x="2277082" y="6836165"/>
            <a:ext cx="6322749" cy="506578"/>
          </a:xfrm>
          <a:prstGeom prst="rect">
            <a:avLst/>
          </a:prstGeom>
        </p:spPr>
        <p:txBody>
          <a:bodyPr vert="horz" wrap="square" lIns="163160" tIns="81580" rIns="163160" bIns="8158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3031"/>
              </a:lnSpc>
            </a:pPr>
            <a:r>
              <a:rPr lang="ja-JP" altLang="en-US" sz="1951">
                <a:solidFill>
                  <a:schemeClr val="tx1"/>
                </a:solidFill>
                <a:latin typeface="Lato Light" charset="0"/>
                <a:ea typeface="Lato Light" charset="0"/>
                <a:cs typeface="Lato Light" charset="0"/>
              </a:rPr>
              <a:t>契約栽培による地元農産物の加工</a:t>
            </a:r>
            <a:endParaRPr lang="en-US" sz="1951" dirty="0">
              <a:solidFill>
                <a:schemeClr val="tx1"/>
              </a:solidFill>
              <a:latin typeface="Lato Light" charset="0"/>
              <a:ea typeface="Lato Light" charset="0"/>
              <a:cs typeface="Lato Light" charset="0"/>
            </a:endParaRPr>
          </a:p>
        </p:txBody>
      </p:sp>
      <p:sp>
        <p:nvSpPr>
          <p:cNvPr id="14" name="TextBox 13"/>
          <p:cNvSpPr txBox="1"/>
          <p:nvPr/>
        </p:nvSpPr>
        <p:spPr>
          <a:xfrm>
            <a:off x="2323120" y="6393371"/>
            <a:ext cx="1627369" cy="523220"/>
          </a:xfrm>
          <a:prstGeom prst="rect">
            <a:avLst/>
          </a:prstGeom>
          <a:noFill/>
        </p:spPr>
        <p:txBody>
          <a:bodyPr wrap="none" rtlCol="0" anchor="ctr" anchorCtr="0">
            <a:spAutoFit/>
          </a:bodyPr>
          <a:lstStyle/>
          <a:p>
            <a:r>
              <a:rPr lang="ja-JP" altLang="en-US" sz="2800" b="1">
                <a:solidFill>
                  <a:schemeClr val="tx2"/>
                </a:solidFill>
                <a:latin typeface="Lato" charset="0"/>
                <a:ea typeface="Lato" charset="0"/>
                <a:cs typeface="Lato" charset="0"/>
              </a:rPr>
              <a:t>農工連携</a:t>
            </a:r>
            <a:endParaRPr lang="en-US" sz="2800" b="1" dirty="0">
              <a:solidFill>
                <a:schemeClr val="tx2"/>
              </a:solidFill>
              <a:latin typeface="Lato" charset="0"/>
              <a:ea typeface="Lato" charset="0"/>
              <a:cs typeface="Lato" charset="0"/>
            </a:endParaRPr>
          </a:p>
        </p:txBody>
      </p:sp>
      <p:sp>
        <p:nvSpPr>
          <p:cNvPr id="15" name="Subtitle 2"/>
          <p:cNvSpPr txBox="1">
            <a:spLocks/>
          </p:cNvSpPr>
          <p:nvPr/>
        </p:nvSpPr>
        <p:spPr>
          <a:xfrm>
            <a:off x="2207092" y="4367806"/>
            <a:ext cx="6322749" cy="518440"/>
          </a:xfrm>
          <a:prstGeom prst="rect">
            <a:avLst/>
          </a:prstGeom>
        </p:spPr>
        <p:txBody>
          <a:bodyPr vert="horz" wrap="square" lIns="163160" tIns="81580" rIns="163160" bIns="8158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3031"/>
              </a:lnSpc>
            </a:pPr>
            <a:r>
              <a:rPr lang="ja-JP" altLang="en-US" sz="1951">
                <a:solidFill>
                  <a:schemeClr val="tx1"/>
                </a:solidFill>
                <a:latin typeface="Lato Light" charset="0"/>
                <a:ea typeface="Lato Light" charset="0"/>
                <a:cs typeface="Lato Light" charset="0"/>
              </a:rPr>
              <a:t>農産物提供　地域共創のリーダー</a:t>
            </a:r>
            <a:endParaRPr lang="en-US" sz="1951" dirty="0">
              <a:solidFill>
                <a:srgbClr val="FF0000"/>
              </a:solidFill>
              <a:latin typeface="Lato Light" charset="0"/>
              <a:ea typeface="Lato Light" charset="0"/>
              <a:cs typeface="Lato Light" charset="0"/>
            </a:endParaRPr>
          </a:p>
        </p:txBody>
      </p:sp>
      <p:sp>
        <p:nvSpPr>
          <p:cNvPr id="16" name="TextBox 15"/>
          <p:cNvSpPr txBox="1"/>
          <p:nvPr/>
        </p:nvSpPr>
        <p:spPr>
          <a:xfrm>
            <a:off x="2286640" y="3883431"/>
            <a:ext cx="1266693" cy="523220"/>
          </a:xfrm>
          <a:prstGeom prst="rect">
            <a:avLst/>
          </a:prstGeom>
          <a:noFill/>
        </p:spPr>
        <p:txBody>
          <a:bodyPr wrap="none" rtlCol="0" anchor="ctr" anchorCtr="0">
            <a:spAutoFit/>
          </a:bodyPr>
          <a:lstStyle/>
          <a:p>
            <a:r>
              <a:rPr lang="ja-JP" altLang="en-US" sz="2800" b="1">
                <a:solidFill>
                  <a:schemeClr val="tx2"/>
                </a:solidFill>
                <a:latin typeface="Lato" charset="0"/>
                <a:ea typeface="Lato" charset="0"/>
                <a:cs typeface="Lato" charset="0"/>
              </a:rPr>
              <a:t>農業者</a:t>
            </a:r>
            <a:endParaRPr lang="en-US" sz="2800" b="1" dirty="0">
              <a:solidFill>
                <a:schemeClr val="tx2"/>
              </a:solidFill>
              <a:latin typeface="Lato" charset="0"/>
              <a:ea typeface="Lato" charset="0"/>
              <a:cs typeface="Lato" charset="0"/>
            </a:endParaRPr>
          </a:p>
        </p:txBody>
      </p:sp>
      <p:sp>
        <p:nvSpPr>
          <p:cNvPr id="17" name="Subtitle 2"/>
          <p:cNvSpPr txBox="1">
            <a:spLocks/>
          </p:cNvSpPr>
          <p:nvPr/>
        </p:nvSpPr>
        <p:spPr>
          <a:xfrm>
            <a:off x="2234378" y="8024402"/>
            <a:ext cx="6322749" cy="504718"/>
          </a:xfrm>
          <a:prstGeom prst="rect">
            <a:avLst/>
          </a:prstGeom>
        </p:spPr>
        <p:txBody>
          <a:bodyPr vert="horz" wrap="square" lIns="163160" tIns="81580" rIns="163160" bIns="8158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3031"/>
              </a:lnSpc>
            </a:pPr>
            <a:r>
              <a:rPr lang="ja-JP" altLang="en-US" sz="1951">
                <a:solidFill>
                  <a:schemeClr val="tx1"/>
                </a:solidFill>
                <a:latin typeface="Lato Light" charset="0"/>
                <a:ea typeface="Lato Light" charset="0"/>
                <a:cs typeface="Lato Light" charset="0"/>
              </a:rPr>
              <a:t>地元産の食品を提供</a:t>
            </a:r>
            <a:r>
              <a:rPr lang="ja-JP" altLang="en-US" sz="1951" dirty="0">
                <a:solidFill>
                  <a:schemeClr val="tx1"/>
                </a:solidFill>
                <a:latin typeface="Lato Light" charset="0"/>
                <a:ea typeface="Lato Light" charset="0"/>
                <a:cs typeface="Lato Light" charset="0"/>
              </a:rPr>
              <a:t>　</a:t>
            </a:r>
            <a:r>
              <a:rPr lang="ja-JP" altLang="en-US" sz="1951">
                <a:solidFill>
                  <a:schemeClr val="tx1"/>
                </a:solidFill>
                <a:latin typeface="Lato Light" charset="0"/>
                <a:ea typeface="Lato Light" charset="0"/>
                <a:cs typeface="Lato Light" charset="0"/>
              </a:rPr>
              <a:t>地消地産</a:t>
            </a:r>
            <a:endParaRPr lang="en-US" sz="1951" dirty="0">
              <a:solidFill>
                <a:schemeClr val="tx1"/>
              </a:solidFill>
              <a:latin typeface="Lato Light" charset="0"/>
              <a:ea typeface="Lato Light" charset="0"/>
              <a:cs typeface="Lato Light" charset="0"/>
            </a:endParaRPr>
          </a:p>
        </p:txBody>
      </p:sp>
      <p:sp>
        <p:nvSpPr>
          <p:cNvPr id="18" name="TextBox 17"/>
          <p:cNvSpPr txBox="1"/>
          <p:nvPr/>
        </p:nvSpPr>
        <p:spPr>
          <a:xfrm>
            <a:off x="2323120" y="7648322"/>
            <a:ext cx="1627369" cy="523220"/>
          </a:xfrm>
          <a:prstGeom prst="rect">
            <a:avLst/>
          </a:prstGeom>
          <a:noFill/>
        </p:spPr>
        <p:txBody>
          <a:bodyPr wrap="none" rtlCol="0" anchor="ctr" anchorCtr="0">
            <a:spAutoFit/>
          </a:bodyPr>
          <a:lstStyle/>
          <a:p>
            <a:r>
              <a:rPr lang="ja-JP" altLang="en-US" sz="2800" b="1">
                <a:solidFill>
                  <a:schemeClr val="tx2"/>
                </a:solidFill>
                <a:latin typeface="Lato" charset="0"/>
                <a:ea typeface="Lato" charset="0"/>
                <a:cs typeface="Lato" charset="0"/>
              </a:rPr>
              <a:t>工商連携</a:t>
            </a:r>
            <a:endParaRPr lang="en-US" sz="2800" b="1" dirty="0">
              <a:solidFill>
                <a:schemeClr val="tx2"/>
              </a:solidFill>
              <a:latin typeface="Lato" charset="0"/>
              <a:ea typeface="Lato" charset="0"/>
              <a:cs typeface="Lato" charset="0"/>
            </a:endParaRPr>
          </a:p>
        </p:txBody>
      </p:sp>
      <p:sp>
        <p:nvSpPr>
          <p:cNvPr id="19" name="Subtitle 2"/>
          <p:cNvSpPr txBox="1">
            <a:spLocks/>
          </p:cNvSpPr>
          <p:nvPr/>
        </p:nvSpPr>
        <p:spPr>
          <a:xfrm>
            <a:off x="2227464" y="5639921"/>
            <a:ext cx="6322749" cy="506578"/>
          </a:xfrm>
          <a:prstGeom prst="rect">
            <a:avLst/>
          </a:prstGeom>
        </p:spPr>
        <p:txBody>
          <a:bodyPr vert="horz" wrap="square" lIns="163160" tIns="81580" rIns="163160" bIns="8158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3031"/>
              </a:lnSpc>
            </a:pPr>
            <a:r>
              <a:rPr lang="ja-JP" altLang="en-US" sz="1951">
                <a:solidFill>
                  <a:schemeClr val="tx1"/>
                </a:solidFill>
                <a:latin typeface="Lato Light" charset="0"/>
                <a:ea typeface="Lato Light" charset="0"/>
                <a:cs typeface="Lato Light" charset="0"/>
              </a:rPr>
              <a:t>飼料提供　堆肥循環　輸入穀物の国産との置換</a:t>
            </a:r>
            <a:endParaRPr lang="en-US" sz="1951" dirty="0">
              <a:solidFill>
                <a:schemeClr val="tx1"/>
              </a:solidFill>
              <a:latin typeface="Lato Light" charset="0"/>
              <a:ea typeface="Lato Light" charset="0"/>
              <a:cs typeface="Lato Light" charset="0"/>
            </a:endParaRPr>
          </a:p>
        </p:txBody>
      </p:sp>
      <p:sp>
        <p:nvSpPr>
          <p:cNvPr id="20" name="TextBox 19"/>
          <p:cNvSpPr txBox="1"/>
          <p:nvPr/>
        </p:nvSpPr>
        <p:spPr>
          <a:xfrm>
            <a:off x="2286640" y="5137471"/>
            <a:ext cx="1627369" cy="523220"/>
          </a:xfrm>
          <a:prstGeom prst="rect">
            <a:avLst/>
          </a:prstGeom>
          <a:noFill/>
        </p:spPr>
        <p:txBody>
          <a:bodyPr wrap="none" rtlCol="0" anchor="ctr" anchorCtr="0">
            <a:spAutoFit/>
          </a:bodyPr>
          <a:lstStyle/>
          <a:p>
            <a:r>
              <a:rPr lang="ja-JP" altLang="en-US" sz="2800" b="1">
                <a:solidFill>
                  <a:schemeClr val="tx2"/>
                </a:solidFill>
                <a:latin typeface="Lato" charset="0"/>
                <a:ea typeface="Lato" charset="0"/>
                <a:cs typeface="Lato" charset="0"/>
              </a:rPr>
              <a:t>耕畜連携</a:t>
            </a:r>
            <a:endParaRPr lang="en-US" sz="2800" b="1" dirty="0">
              <a:solidFill>
                <a:schemeClr val="tx2"/>
              </a:solidFill>
              <a:latin typeface="Lato" charset="0"/>
              <a:ea typeface="Lato" charset="0"/>
              <a:cs typeface="Lato" charset="0"/>
            </a:endParaRPr>
          </a:p>
        </p:txBody>
      </p:sp>
      <p:sp>
        <p:nvSpPr>
          <p:cNvPr id="21" name="Subtitle 2"/>
          <p:cNvSpPr txBox="1">
            <a:spLocks/>
          </p:cNvSpPr>
          <p:nvPr/>
        </p:nvSpPr>
        <p:spPr>
          <a:xfrm>
            <a:off x="2306055" y="9392224"/>
            <a:ext cx="6322749" cy="504655"/>
          </a:xfrm>
          <a:prstGeom prst="rect">
            <a:avLst/>
          </a:prstGeom>
        </p:spPr>
        <p:txBody>
          <a:bodyPr vert="horz" wrap="square" lIns="163160" tIns="81580" rIns="163160" bIns="8158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3031"/>
              </a:lnSpc>
            </a:pPr>
            <a:r>
              <a:rPr lang="ja-JP" altLang="en-US" sz="1951">
                <a:solidFill>
                  <a:schemeClr val="tx1"/>
                </a:solidFill>
                <a:latin typeface="Lato Light" charset="0"/>
                <a:ea typeface="Lato Light" charset="0"/>
                <a:cs typeface="Lato Light" charset="0"/>
              </a:rPr>
              <a:t>地元農業者との繋がりを通じて、その農業を応援</a:t>
            </a:r>
            <a:endParaRPr lang="en-US" altLang="ja-JP" sz="1951" dirty="0">
              <a:solidFill>
                <a:schemeClr val="tx1"/>
              </a:solidFill>
              <a:latin typeface="Lato Light" charset="0"/>
              <a:ea typeface="Lato Light" charset="0"/>
              <a:cs typeface="Lato Light" charset="0"/>
            </a:endParaRPr>
          </a:p>
        </p:txBody>
      </p:sp>
      <p:sp>
        <p:nvSpPr>
          <p:cNvPr id="22" name="TextBox 21"/>
          <p:cNvSpPr txBox="1"/>
          <p:nvPr/>
        </p:nvSpPr>
        <p:spPr>
          <a:xfrm>
            <a:off x="2323120" y="8902362"/>
            <a:ext cx="3070071" cy="523220"/>
          </a:xfrm>
          <a:prstGeom prst="rect">
            <a:avLst/>
          </a:prstGeom>
          <a:noFill/>
        </p:spPr>
        <p:txBody>
          <a:bodyPr wrap="none" rtlCol="0" anchor="ctr" anchorCtr="0">
            <a:spAutoFit/>
          </a:bodyPr>
          <a:lstStyle/>
          <a:p>
            <a:r>
              <a:rPr lang="ja-JP" altLang="en-US" sz="2800" b="1">
                <a:solidFill>
                  <a:schemeClr val="tx2"/>
                </a:solidFill>
                <a:latin typeface="Lato" charset="0"/>
                <a:ea typeface="Lato" charset="0"/>
                <a:cs typeface="Lato" charset="0"/>
              </a:rPr>
              <a:t>地元住民、消費者</a:t>
            </a:r>
            <a:endParaRPr lang="en-US" sz="2800" b="1" dirty="0">
              <a:solidFill>
                <a:schemeClr val="tx2"/>
              </a:solidFill>
              <a:latin typeface="Lato" charset="0"/>
              <a:ea typeface="Lato" charset="0"/>
              <a:cs typeface="Lato" charset="0"/>
            </a:endParaRPr>
          </a:p>
        </p:txBody>
      </p:sp>
      <p:sp>
        <p:nvSpPr>
          <p:cNvPr id="23" name="Oval 22"/>
          <p:cNvSpPr>
            <a:spLocks noChangeAspect="1"/>
          </p:cNvSpPr>
          <p:nvPr/>
        </p:nvSpPr>
        <p:spPr>
          <a:xfrm>
            <a:off x="1347792" y="4178018"/>
            <a:ext cx="770521" cy="7707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64607" tIns="82304" rIns="164607" bIns="82304" rtlCol="0" anchor="ctr"/>
          <a:lstStyle/>
          <a:p>
            <a:pPr algn="ctr"/>
            <a:endParaRPr lang="bg-BG" sz="2701"/>
          </a:p>
        </p:txBody>
      </p:sp>
      <p:sp>
        <p:nvSpPr>
          <p:cNvPr id="24" name="Oval 23"/>
          <p:cNvSpPr>
            <a:spLocks noChangeAspect="1"/>
          </p:cNvSpPr>
          <p:nvPr/>
        </p:nvSpPr>
        <p:spPr>
          <a:xfrm>
            <a:off x="1347794" y="6527774"/>
            <a:ext cx="770521" cy="77072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64607" tIns="82304" rIns="164607" bIns="82304" rtlCol="0" anchor="ctr"/>
          <a:lstStyle/>
          <a:p>
            <a:pPr algn="ctr"/>
            <a:endParaRPr lang="bg-BG" sz="2701" dirty="0"/>
          </a:p>
        </p:txBody>
      </p:sp>
      <p:sp>
        <p:nvSpPr>
          <p:cNvPr id="28" name="Oval 27"/>
          <p:cNvSpPr>
            <a:spLocks noChangeAspect="1"/>
          </p:cNvSpPr>
          <p:nvPr/>
        </p:nvSpPr>
        <p:spPr>
          <a:xfrm>
            <a:off x="1347793" y="8990847"/>
            <a:ext cx="770521" cy="77072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64607" tIns="82304" rIns="164607" bIns="82304" rtlCol="0" anchor="ctr"/>
          <a:lstStyle/>
          <a:p>
            <a:pPr algn="ctr"/>
            <a:endParaRPr lang="bg-BG" sz="2701"/>
          </a:p>
        </p:txBody>
      </p:sp>
      <p:sp>
        <p:nvSpPr>
          <p:cNvPr id="29" name="Oval 28"/>
          <p:cNvSpPr>
            <a:spLocks noChangeAspect="1"/>
          </p:cNvSpPr>
          <p:nvPr/>
        </p:nvSpPr>
        <p:spPr>
          <a:xfrm>
            <a:off x="1344717" y="7784229"/>
            <a:ext cx="770521" cy="770721"/>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164607" tIns="82304" rIns="164607" bIns="82304" rtlCol="0" anchor="ctr"/>
          <a:lstStyle/>
          <a:p>
            <a:pPr algn="ctr"/>
            <a:endParaRPr lang="bg-BG" sz="2701" dirty="0"/>
          </a:p>
        </p:txBody>
      </p:sp>
      <p:sp>
        <p:nvSpPr>
          <p:cNvPr id="31" name="Oval 30"/>
          <p:cNvSpPr>
            <a:spLocks noChangeAspect="1"/>
          </p:cNvSpPr>
          <p:nvPr/>
        </p:nvSpPr>
        <p:spPr>
          <a:xfrm>
            <a:off x="1347794" y="5321156"/>
            <a:ext cx="770521" cy="77072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64607" tIns="82304" rIns="164607" bIns="82304" rtlCol="0" anchor="ctr"/>
          <a:lstStyle/>
          <a:p>
            <a:pPr algn="ctr"/>
            <a:endParaRPr lang="bg-BG" sz="2701"/>
          </a:p>
        </p:txBody>
      </p:sp>
      <p:sp>
        <p:nvSpPr>
          <p:cNvPr id="37" name="Freeform 7">
            <a:extLst>
              <a:ext uri="{FF2B5EF4-FFF2-40B4-BE49-F238E27FC236}">
                <a16:creationId xmlns:a16="http://schemas.microsoft.com/office/drawing/2014/main" id="{60875FBA-C4A1-C441-8E10-D7883E07A3F2}"/>
              </a:ext>
            </a:extLst>
          </p:cNvPr>
          <p:cNvSpPr/>
          <p:nvPr/>
        </p:nvSpPr>
        <p:spPr>
          <a:xfrm>
            <a:off x="14737731" y="3789796"/>
            <a:ext cx="1684882" cy="1684882"/>
          </a:xfrm>
          <a:custGeom>
            <a:avLst/>
            <a:gdLst>
              <a:gd name="connsiteX0" fmla="*/ 0 w 2245924"/>
              <a:gd name="connsiteY0" fmla="*/ 1122962 h 2245924"/>
              <a:gd name="connsiteX1" fmla="*/ 1122962 w 2245924"/>
              <a:gd name="connsiteY1" fmla="*/ 0 h 2245924"/>
              <a:gd name="connsiteX2" fmla="*/ 2245924 w 2245924"/>
              <a:gd name="connsiteY2" fmla="*/ 1122962 h 2245924"/>
              <a:gd name="connsiteX3" fmla="*/ 1122962 w 2245924"/>
              <a:gd name="connsiteY3" fmla="*/ 2245924 h 2245924"/>
              <a:gd name="connsiteX4" fmla="*/ 0 w 2245924"/>
              <a:gd name="connsiteY4" fmla="*/ 1122962 h 2245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5924" h="2245924">
                <a:moveTo>
                  <a:pt x="0" y="1122962"/>
                </a:moveTo>
                <a:cubicBezTo>
                  <a:pt x="0" y="502767"/>
                  <a:pt x="502767" y="0"/>
                  <a:pt x="1122962" y="0"/>
                </a:cubicBezTo>
                <a:cubicBezTo>
                  <a:pt x="1743157" y="0"/>
                  <a:pt x="2245924" y="502767"/>
                  <a:pt x="2245924" y="1122962"/>
                </a:cubicBezTo>
                <a:cubicBezTo>
                  <a:pt x="2245924" y="1743157"/>
                  <a:pt x="1743157" y="2245924"/>
                  <a:pt x="1122962" y="2245924"/>
                </a:cubicBezTo>
                <a:cubicBezTo>
                  <a:pt x="502767" y="2245924"/>
                  <a:pt x="0" y="1743157"/>
                  <a:pt x="0" y="1122962"/>
                </a:cubicBezTo>
                <a:close/>
              </a:path>
            </a:pathLst>
          </a:custGeom>
          <a:solidFill>
            <a:srgbClr val="0070C0"/>
          </a:solidFill>
          <a:ln w="57150">
            <a:solidFill>
              <a:schemeClr val="bg1"/>
            </a:solidFill>
          </a:ln>
        </p:spPr>
        <p:style>
          <a:lnRef idx="2">
            <a:scrgbClr r="0" g="0" b="0"/>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65800" tIns="265800" rIns="265800" bIns="265800" numCol="1" spcCol="1270" anchor="ctr" anchorCtr="0">
            <a:noAutofit/>
          </a:bodyPr>
          <a:lstStyle/>
          <a:p>
            <a:pPr algn="ctr" defTabSz="666928">
              <a:lnSpc>
                <a:spcPct val="90000"/>
              </a:lnSpc>
              <a:spcBef>
                <a:spcPct val="0"/>
              </a:spcBef>
              <a:spcAft>
                <a:spcPct val="35000"/>
              </a:spcAft>
            </a:pPr>
            <a:r>
              <a:rPr lang="ja-JP" altLang="en-US" sz="2800" b="1">
                <a:latin typeface="Lato" charset="0"/>
                <a:ea typeface="Lato" charset="0"/>
                <a:cs typeface="Lato" charset="0"/>
              </a:rPr>
              <a:t>域外</a:t>
            </a:r>
            <a:endParaRPr lang="en-US" altLang="ja-JP" sz="2800" b="1" dirty="0">
              <a:latin typeface="Lato" charset="0"/>
              <a:ea typeface="Lato" charset="0"/>
              <a:cs typeface="Lato" charset="0"/>
            </a:endParaRPr>
          </a:p>
        </p:txBody>
      </p:sp>
      <p:sp>
        <p:nvSpPr>
          <p:cNvPr id="38" name="Freeform 7">
            <a:extLst>
              <a:ext uri="{FF2B5EF4-FFF2-40B4-BE49-F238E27FC236}">
                <a16:creationId xmlns:a16="http://schemas.microsoft.com/office/drawing/2014/main" id="{E1CBA99F-1C2A-6445-A353-128A37605DB5}"/>
              </a:ext>
            </a:extLst>
          </p:cNvPr>
          <p:cNvSpPr/>
          <p:nvPr/>
        </p:nvSpPr>
        <p:spPr>
          <a:xfrm>
            <a:off x="9454455" y="3962803"/>
            <a:ext cx="1684882" cy="1684882"/>
          </a:xfrm>
          <a:custGeom>
            <a:avLst/>
            <a:gdLst>
              <a:gd name="connsiteX0" fmla="*/ 0 w 2245924"/>
              <a:gd name="connsiteY0" fmla="*/ 1122962 h 2245924"/>
              <a:gd name="connsiteX1" fmla="*/ 1122962 w 2245924"/>
              <a:gd name="connsiteY1" fmla="*/ 0 h 2245924"/>
              <a:gd name="connsiteX2" fmla="*/ 2245924 w 2245924"/>
              <a:gd name="connsiteY2" fmla="*/ 1122962 h 2245924"/>
              <a:gd name="connsiteX3" fmla="*/ 1122962 w 2245924"/>
              <a:gd name="connsiteY3" fmla="*/ 2245924 h 2245924"/>
              <a:gd name="connsiteX4" fmla="*/ 0 w 2245924"/>
              <a:gd name="connsiteY4" fmla="*/ 1122962 h 2245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5924" h="2245924">
                <a:moveTo>
                  <a:pt x="0" y="1122962"/>
                </a:moveTo>
                <a:cubicBezTo>
                  <a:pt x="0" y="502767"/>
                  <a:pt x="502767" y="0"/>
                  <a:pt x="1122962" y="0"/>
                </a:cubicBezTo>
                <a:cubicBezTo>
                  <a:pt x="1743157" y="0"/>
                  <a:pt x="2245924" y="502767"/>
                  <a:pt x="2245924" y="1122962"/>
                </a:cubicBezTo>
                <a:cubicBezTo>
                  <a:pt x="2245924" y="1743157"/>
                  <a:pt x="1743157" y="2245924"/>
                  <a:pt x="1122962" y="2245924"/>
                </a:cubicBezTo>
                <a:cubicBezTo>
                  <a:pt x="502767" y="2245924"/>
                  <a:pt x="0" y="1743157"/>
                  <a:pt x="0" y="1122962"/>
                </a:cubicBezTo>
                <a:close/>
              </a:path>
            </a:pathLst>
          </a:custGeom>
          <a:solidFill>
            <a:srgbClr val="0070C0"/>
          </a:solidFill>
          <a:ln w="57150">
            <a:solidFill>
              <a:schemeClr val="bg1"/>
            </a:solidFill>
          </a:ln>
        </p:spPr>
        <p:style>
          <a:lnRef idx="2">
            <a:scrgbClr r="0" g="0" b="0"/>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65800" tIns="265800" rIns="265800" bIns="265800" numCol="1" spcCol="1270" anchor="ctr" anchorCtr="0">
            <a:noAutofit/>
          </a:bodyPr>
          <a:lstStyle/>
          <a:p>
            <a:pPr algn="ctr" defTabSz="666928">
              <a:lnSpc>
                <a:spcPct val="90000"/>
              </a:lnSpc>
              <a:spcBef>
                <a:spcPct val="0"/>
              </a:spcBef>
              <a:spcAft>
                <a:spcPct val="35000"/>
              </a:spcAft>
            </a:pPr>
            <a:r>
              <a:rPr lang="ja-JP" altLang="en-US" sz="2800" b="1">
                <a:latin typeface="Lato" charset="0"/>
                <a:ea typeface="Lato" charset="0"/>
                <a:cs typeface="Lato" charset="0"/>
              </a:rPr>
              <a:t>域外</a:t>
            </a:r>
            <a:endParaRPr lang="en-US" sz="2800" b="1" dirty="0">
              <a:latin typeface="Lato" charset="0"/>
              <a:ea typeface="Lato" charset="0"/>
              <a:cs typeface="Lato" charset="0"/>
            </a:endParaRPr>
          </a:p>
        </p:txBody>
      </p:sp>
      <p:sp>
        <p:nvSpPr>
          <p:cNvPr id="39" name="Freeform 7">
            <a:extLst>
              <a:ext uri="{FF2B5EF4-FFF2-40B4-BE49-F238E27FC236}">
                <a16:creationId xmlns:a16="http://schemas.microsoft.com/office/drawing/2014/main" id="{4C4BC327-BC7E-A044-95AF-61F284EB1776}"/>
              </a:ext>
            </a:extLst>
          </p:cNvPr>
          <p:cNvSpPr/>
          <p:nvPr/>
        </p:nvSpPr>
        <p:spPr>
          <a:xfrm>
            <a:off x="8612014" y="8251405"/>
            <a:ext cx="1684882" cy="1684882"/>
          </a:xfrm>
          <a:custGeom>
            <a:avLst/>
            <a:gdLst>
              <a:gd name="connsiteX0" fmla="*/ 0 w 2245924"/>
              <a:gd name="connsiteY0" fmla="*/ 1122962 h 2245924"/>
              <a:gd name="connsiteX1" fmla="*/ 1122962 w 2245924"/>
              <a:gd name="connsiteY1" fmla="*/ 0 h 2245924"/>
              <a:gd name="connsiteX2" fmla="*/ 2245924 w 2245924"/>
              <a:gd name="connsiteY2" fmla="*/ 1122962 h 2245924"/>
              <a:gd name="connsiteX3" fmla="*/ 1122962 w 2245924"/>
              <a:gd name="connsiteY3" fmla="*/ 2245924 h 2245924"/>
              <a:gd name="connsiteX4" fmla="*/ 0 w 2245924"/>
              <a:gd name="connsiteY4" fmla="*/ 1122962 h 2245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5924" h="2245924">
                <a:moveTo>
                  <a:pt x="0" y="1122962"/>
                </a:moveTo>
                <a:cubicBezTo>
                  <a:pt x="0" y="502767"/>
                  <a:pt x="502767" y="0"/>
                  <a:pt x="1122962" y="0"/>
                </a:cubicBezTo>
                <a:cubicBezTo>
                  <a:pt x="1743157" y="0"/>
                  <a:pt x="2245924" y="502767"/>
                  <a:pt x="2245924" y="1122962"/>
                </a:cubicBezTo>
                <a:cubicBezTo>
                  <a:pt x="2245924" y="1743157"/>
                  <a:pt x="1743157" y="2245924"/>
                  <a:pt x="1122962" y="2245924"/>
                </a:cubicBezTo>
                <a:cubicBezTo>
                  <a:pt x="502767" y="2245924"/>
                  <a:pt x="0" y="1743157"/>
                  <a:pt x="0" y="1122962"/>
                </a:cubicBezTo>
                <a:close/>
              </a:path>
            </a:pathLst>
          </a:custGeom>
          <a:solidFill>
            <a:srgbClr val="0070C0"/>
          </a:solidFill>
          <a:ln w="57150">
            <a:solidFill>
              <a:schemeClr val="bg1"/>
            </a:solidFill>
          </a:ln>
        </p:spPr>
        <p:style>
          <a:lnRef idx="2">
            <a:scrgbClr r="0" g="0" b="0"/>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65800" tIns="265800" rIns="265800" bIns="265800" numCol="1" spcCol="1270" anchor="ctr" anchorCtr="0">
            <a:noAutofit/>
          </a:bodyPr>
          <a:lstStyle/>
          <a:p>
            <a:pPr algn="ctr" defTabSz="666928">
              <a:lnSpc>
                <a:spcPct val="90000"/>
              </a:lnSpc>
              <a:spcBef>
                <a:spcPct val="0"/>
              </a:spcBef>
              <a:spcAft>
                <a:spcPct val="35000"/>
              </a:spcAft>
            </a:pPr>
            <a:r>
              <a:rPr lang="ja-JP" altLang="en-US" sz="2800" b="1">
                <a:latin typeface="Lato" charset="0"/>
                <a:ea typeface="Lato" charset="0"/>
                <a:cs typeface="Lato" charset="0"/>
              </a:rPr>
              <a:t>域外</a:t>
            </a:r>
            <a:endParaRPr lang="en-US" sz="2800" b="1" dirty="0">
              <a:latin typeface="Lato" charset="0"/>
              <a:ea typeface="Lato" charset="0"/>
              <a:cs typeface="Lato" charset="0"/>
            </a:endParaRPr>
          </a:p>
        </p:txBody>
      </p:sp>
      <p:sp>
        <p:nvSpPr>
          <p:cNvPr id="40" name="Freeform 7">
            <a:extLst>
              <a:ext uri="{FF2B5EF4-FFF2-40B4-BE49-F238E27FC236}">
                <a16:creationId xmlns:a16="http://schemas.microsoft.com/office/drawing/2014/main" id="{15E40DCC-CA6B-BC4E-97EA-F69C778BAB0A}"/>
              </a:ext>
            </a:extLst>
          </p:cNvPr>
          <p:cNvSpPr/>
          <p:nvPr/>
        </p:nvSpPr>
        <p:spPr>
          <a:xfrm>
            <a:off x="12172811" y="10456227"/>
            <a:ext cx="1684882" cy="1684882"/>
          </a:xfrm>
          <a:custGeom>
            <a:avLst/>
            <a:gdLst>
              <a:gd name="connsiteX0" fmla="*/ 0 w 2245924"/>
              <a:gd name="connsiteY0" fmla="*/ 1122962 h 2245924"/>
              <a:gd name="connsiteX1" fmla="*/ 1122962 w 2245924"/>
              <a:gd name="connsiteY1" fmla="*/ 0 h 2245924"/>
              <a:gd name="connsiteX2" fmla="*/ 2245924 w 2245924"/>
              <a:gd name="connsiteY2" fmla="*/ 1122962 h 2245924"/>
              <a:gd name="connsiteX3" fmla="*/ 1122962 w 2245924"/>
              <a:gd name="connsiteY3" fmla="*/ 2245924 h 2245924"/>
              <a:gd name="connsiteX4" fmla="*/ 0 w 2245924"/>
              <a:gd name="connsiteY4" fmla="*/ 1122962 h 2245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5924" h="2245924">
                <a:moveTo>
                  <a:pt x="0" y="1122962"/>
                </a:moveTo>
                <a:cubicBezTo>
                  <a:pt x="0" y="502767"/>
                  <a:pt x="502767" y="0"/>
                  <a:pt x="1122962" y="0"/>
                </a:cubicBezTo>
                <a:cubicBezTo>
                  <a:pt x="1743157" y="0"/>
                  <a:pt x="2245924" y="502767"/>
                  <a:pt x="2245924" y="1122962"/>
                </a:cubicBezTo>
                <a:cubicBezTo>
                  <a:pt x="2245924" y="1743157"/>
                  <a:pt x="1743157" y="2245924"/>
                  <a:pt x="1122962" y="2245924"/>
                </a:cubicBezTo>
                <a:cubicBezTo>
                  <a:pt x="502767" y="2245924"/>
                  <a:pt x="0" y="1743157"/>
                  <a:pt x="0" y="1122962"/>
                </a:cubicBezTo>
                <a:close/>
              </a:path>
            </a:pathLst>
          </a:custGeom>
          <a:solidFill>
            <a:srgbClr val="0070C0"/>
          </a:solidFill>
          <a:ln w="57150">
            <a:solidFill>
              <a:schemeClr val="bg1"/>
            </a:solidFill>
          </a:ln>
        </p:spPr>
        <p:style>
          <a:lnRef idx="2">
            <a:scrgbClr r="0" g="0" b="0"/>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65800" tIns="265800" rIns="265800" bIns="265800" numCol="1" spcCol="1270" anchor="ctr" anchorCtr="0">
            <a:noAutofit/>
          </a:bodyPr>
          <a:lstStyle/>
          <a:p>
            <a:pPr algn="ctr" defTabSz="666928">
              <a:lnSpc>
                <a:spcPct val="90000"/>
              </a:lnSpc>
              <a:spcBef>
                <a:spcPct val="0"/>
              </a:spcBef>
              <a:spcAft>
                <a:spcPct val="35000"/>
              </a:spcAft>
            </a:pPr>
            <a:r>
              <a:rPr lang="ja-JP" altLang="en-US" sz="2800" b="1">
                <a:latin typeface="Lato" charset="0"/>
                <a:ea typeface="Lato" charset="0"/>
                <a:cs typeface="Lato" charset="0"/>
              </a:rPr>
              <a:t>域外</a:t>
            </a:r>
            <a:endParaRPr lang="en-US" sz="2800" b="1" dirty="0">
              <a:latin typeface="Lato" charset="0"/>
              <a:ea typeface="Lato" charset="0"/>
              <a:cs typeface="Lato" charset="0"/>
            </a:endParaRPr>
          </a:p>
        </p:txBody>
      </p:sp>
      <p:sp>
        <p:nvSpPr>
          <p:cNvPr id="41" name="Freeform 7">
            <a:extLst>
              <a:ext uri="{FF2B5EF4-FFF2-40B4-BE49-F238E27FC236}">
                <a16:creationId xmlns:a16="http://schemas.microsoft.com/office/drawing/2014/main" id="{0D70D2D6-9AC1-494F-A79F-4C7585F1B611}"/>
              </a:ext>
            </a:extLst>
          </p:cNvPr>
          <p:cNvSpPr/>
          <p:nvPr/>
        </p:nvSpPr>
        <p:spPr>
          <a:xfrm>
            <a:off x="15547764" y="8087310"/>
            <a:ext cx="1684882" cy="1684882"/>
          </a:xfrm>
          <a:custGeom>
            <a:avLst/>
            <a:gdLst>
              <a:gd name="connsiteX0" fmla="*/ 0 w 2245924"/>
              <a:gd name="connsiteY0" fmla="*/ 1122962 h 2245924"/>
              <a:gd name="connsiteX1" fmla="*/ 1122962 w 2245924"/>
              <a:gd name="connsiteY1" fmla="*/ 0 h 2245924"/>
              <a:gd name="connsiteX2" fmla="*/ 2245924 w 2245924"/>
              <a:gd name="connsiteY2" fmla="*/ 1122962 h 2245924"/>
              <a:gd name="connsiteX3" fmla="*/ 1122962 w 2245924"/>
              <a:gd name="connsiteY3" fmla="*/ 2245924 h 2245924"/>
              <a:gd name="connsiteX4" fmla="*/ 0 w 2245924"/>
              <a:gd name="connsiteY4" fmla="*/ 1122962 h 2245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5924" h="2245924">
                <a:moveTo>
                  <a:pt x="0" y="1122962"/>
                </a:moveTo>
                <a:cubicBezTo>
                  <a:pt x="0" y="502767"/>
                  <a:pt x="502767" y="0"/>
                  <a:pt x="1122962" y="0"/>
                </a:cubicBezTo>
                <a:cubicBezTo>
                  <a:pt x="1743157" y="0"/>
                  <a:pt x="2245924" y="502767"/>
                  <a:pt x="2245924" y="1122962"/>
                </a:cubicBezTo>
                <a:cubicBezTo>
                  <a:pt x="2245924" y="1743157"/>
                  <a:pt x="1743157" y="2245924"/>
                  <a:pt x="1122962" y="2245924"/>
                </a:cubicBezTo>
                <a:cubicBezTo>
                  <a:pt x="502767" y="2245924"/>
                  <a:pt x="0" y="1743157"/>
                  <a:pt x="0" y="1122962"/>
                </a:cubicBezTo>
                <a:close/>
              </a:path>
            </a:pathLst>
          </a:custGeom>
          <a:solidFill>
            <a:srgbClr val="0070C0"/>
          </a:solidFill>
          <a:ln w="57150">
            <a:solidFill>
              <a:schemeClr val="bg1"/>
            </a:solidFill>
          </a:ln>
        </p:spPr>
        <p:style>
          <a:lnRef idx="2">
            <a:scrgbClr r="0" g="0" b="0"/>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65800" tIns="265800" rIns="265800" bIns="265800" numCol="1" spcCol="1270" anchor="ctr" anchorCtr="0">
            <a:noAutofit/>
          </a:bodyPr>
          <a:lstStyle/>
          <a:p>
            <a:pPr algn="ctr" defTabSz="666928">
              <a:lnSpc>
                <a:spcPct val="90000"/>
              </a:lnSpc>
              <a:spcBef>
                <a:spcPct val="0"/>
              </a:spcBef>
              <a:spcAft>
                <a:spcPct val="35000"/>
              </a:spcAft>
            </a:pPr>
            <a:r>
              <a:rPr lang="ja-JP" altLang="en-US" sz="2800" b="1">
                <a:latin typeface="Lato" charset="0"/>
                <a:ea typeface="Lato" charset="0"/>
                <a:cs typeface="Lato" charset="0"/>
              </a:rPr>
              <a:t>域外</a:t>
            </a:r>
            <a:endParaRPr lang="en-US" altLang="ja-JP" sz="2800" b="1" dirty="0">
              <a:latin typeface="Lato" charset="0"/>
              <a:ea typeface="Lato" charset="0"/>
              <a:cs typeface="Lato" charset="0"/>
            </a:endParaRPr>
          </a:p>
        </p:txBody>
      </p:sp>
      <p:sp>
        <p:nvSpPr>
          <p:cNvPr id="43" name="Oval 27">
            <a:extLst>
              <a:ext uri="{FF2B5EF4-FFF2-40B4-BE49-F238E27FC236}">
                <a16:creationId xmlns:a16="http://schemas.microsoft.com/office/drawing/2014/main" id="{9E679928-4B61-C84F-B22B-06F4C55BCCB5}"/>
              </a:ext>
            </a:extLst>
          </p:cNvPr>
          <p:cNvSpPr>
            <a:spLocks noChangeAspect="1"/>
          </p:cNvSpPr>
          <p:nvPr/>
        </p:nvSpPr>
        <p:spPr>
          <a:xfrm>
            <a:off x="1348670" y="10133985"/>
            <a:ext cx="770521" cy="770721"/>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64607" tIns="82304" rIns="164607" bIns="82304" rtlCol="0" anchor="ctr"/>
          <a:lstStyle/>
          <a:p>
            <a:pPr algn="ctr"/>
            <a:endParaRPr lang="bg-BG" sz="2701" dirty="0"/>
          </a:p>
        </p:txBody>
      </p:sp>
      <p:sp>
        <p:nvSpPr>
          <p:cNvPr id="44" name="TextBox 21">
            <a:extLst>
              <a:ext uri="{FF2B5EF4-FFF2-40B4-BE49-F238E27FC236}">
                <a16:creationId xmlns:a16="http://schemas.microsoft.com/office/drawing/2014/main" id="{6F7457C2-924D-4840-A670-6D229E291002}"/>
              </a:ext>
            </a:extLst>
          </p:cNvPr>
          <p:cNvSpPr txBox="1"/>
          <p:nvPr/>
        </p:nvSpPr>
        <p:spPr>
          <a:xfrm>
            <a:off x="2281405" y="10012452"/>
            <a:ext cx="7391767" cy="523220"/>
          </a:xfrm>
          <a:prstGeom prst="rect">
            <a:avLst/>
          </a:prstGeom>
          <a:noFill/>
        </p:spPr>
        <p:txBody>
          <a:bodyPr wrap="none" rtlCol="0" anchor="ctr" anchorCtr="0">
            <a:spAutoFit/>
          </a:bodyPr>
          <a:lstStyle/>
          <a:p>
            <a:r>
              <a:rPr lang="ja-JP" altLang="en-US" sz="2800" b="1">
                <a:solidFill>
                  <a:schemeClr val="tx2"/>
                </a:solidFill>
                <a:latin typeface="Lato" charset="0"/>
                <a:ea typeface="Lato" charset="0"/>
                <a:cs typeface="Lato" charset="0"/>
              </a:rPr>
              <a:t>域外から流入、地消地産＋他消地産</a:t>
            </a:r>
            <a:r>
              <a:rPr lang="en-US" altLang="ja-JP" sz="2800" b="1" dirty="0">
                <a:solidFill>
                  <a:schemeClr val="tx2"/>
                </a:solidFill>
                <a:latin typeface="Lato" charset="0"/>
                <a:ea typeface="Lato" charset="0"/>
                <a:cs typeface="Lato" charset="0"/>
              </a:rPr>
              <a:t>(</a:t>
            </a:r>
            <a:r>
              <a:rPr lang="ja-JP" altLang="en-US" sz="2800" b="1">
                <a:solidFill>
                  <a:schemeClr val="tx2"/>
                </a:solidFill>
                <a:latin typeface="Lato" charset="0"/>
                <a:ea typeface="Lato" charset="0"/>
                <a:cs typeface="Lato" charset="0"/>
              </a:rPr>
              <a:t>国内外</a:t>
            </a:r>
            <a:r>
              <a:rPr lang="en-US" altLang="ja-JP" sz="2800" b="1" dirty="0">
                <a:solidFill>
                  <a:schemeClr val="tx2"/>
                </a:solidFill>
                <a:latin typeface="Lato" charset="0"/>
                <a:ea typeface="Lato" charset="0"/>
                <a:cs typeface="Lato" charset="0"/>
              </a:rPr>
              <a:t>)</a:t>
            </a:r>
            <a:endParaRPr lang="en-US" sz="2800" b="1" dirty="0">
              <a:solidFill>
                <a:srgbClr val="FF0000"/>
              </a:solidFill>
              <a:latin typeface="Lato" charset="0"/>
              <a:ea typeface="Lato" charset="0"/>
              <a:cs typeface="Lato" charset="0"/>
            </a:endParaRPr>
          </a:p>
        </p:txBody>
      </p:sp>
      <p:sp>
        <p:nvSpPr>
          <p:cNvPr id="45" name="Subtitle 2">
            <a:extLst>
              <a:ext uri="{FF2B5EF4-FFF2-40B4-BE49-F238E27FC236}">
                <a16:creationId xmlns:a16="http://schemas.microsoft.com/office/drawing/2014/main" id="{8A222859-5B97-DF40-B13C-BA8BDBBD4C86}"/>
              </a:ext>
            </a:extLst>
          </p:cNvPr>
          <p:cNvSpPr txBox="1">
            <a:spLocks/>
          </p:cNvSpPr>
          <p:nvPr/>
        </p:nvSpPr>
        <p:spPr>
          <a:xfrm>
            <a:off x="2227463" y="10472086"/>
            <a:ext cx="6322749" cy="504718"/>
          </a:xfrm>
          <a:prstGeom prst="rect">
            <a:avLst/>
          </a:prstGeom>
        </p:spPr>
        <p:txBody>
          <a:bodyPr vert="horz" wrap="square" lIns="163160" tIns="81580" rIns="163160" bIns="8158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3031"/>
              </a:lnSpc>
            </a:pPr>
            <a:r>
              <a:rPr lang="ja-JP" altLang="en-US" sz="1951">
                <a:solidFill>
                  <a:schemeClr val="tx1"/>
                </a:solidFill>
                <a:latin typeface="Lato Light" charset="0"/>
                <a:ea typeface="Lato Light" charset="0"/>
                <a:cs typeface="Lato Light" charset="0"/>
              </a:rPr>
              <a:t>観光により域内プラス域外からの流入　関係人口</a:t>
            </a:r>
            <a:endParaRPr lang="en-US" sz="1951" dirty="0">
              <a:solidFill>
                <a:schemeClr val="tx1"/>
              </a:solidFill>
              <a:latin typeface="Lato Light" charset="0"/>
              <a:ea typeface="Lato Light" charset="0"/>
              <a:cs typeface="Lato Light" charset="0"/>
            </a:endParaRPr>
          </a:p>
        </p:txBody>
      </p:sp>
      <p:sp>
        <p:nvSpPr>
          <p:cNvPr id="46" name="Oval 27">
            <a:extLst>
              <a:ext uri="{FF2B5EF4-FFF2-40B4-BE49-F238E27FC236}">
                <a16:creationId xmlns:a16="http://schemas.microsoft.com/office/drawing/2014/main" id="{E70D19E9-DD52-D34A-A57B-F5EF1DC85AD5}"/>
              </a:ext>
            </a:extLst>
          </p:cNvPr>
          <p:cNvSpPr>
            <a:spLocks noChangeAspect="1"/>
          </p:cNvSpPr>
          <p:nvPr/>
        </p:nvSpPr>
        <p:spPr>
          <a:xfrm>
            <a:off x="1344717" y="11170632"/>
            <a:ext cx="770521" cy="770721"/>
          </a:xfrm>
          <a:prstGeom prst="ellipse">
            <a:avLst/>
          </a:prstGeom>
          <a:solidFill>
            <a:srgbClr val="64BC9C"/>
          </a:solidFill>
          <a:ln>
            <a:noFill/>
          </a:ln>
        </p:spPr>
        <p:style>
          <a:lnRef idx="2">
            <a:schemeClr val="accent1">
              <a:shade val="50000"/>
            </a:schemeClr>
          </a:lnRef>
          <a:fillRef idx="1">
            <a:schemeClr val="accent1"/>
          </a:fillRef>
          <a:effectRef idx="0">
            <a:schemeClr val="accent1"/>
          </a:effectRef>
          <a:fontRef idx="minor">
            <a:schemeClr val="lt1"/>
          </a:fontRef>
        </p:style>
        <p:txBody>
          <a:bodyPr lIns="164607" tIns="82304" rIns="164607" bIns="82304" rtlCol="0" anchor="ctr"/>
          <a:lstStyle/>
          <a:p>
            <a:pPr algn="ctr"/>
            <a:endParaRPr lang="bg-BG" sz="2701" dirty="0"/>
          </a:p>
        </p:txBody>
      </p:sp>
      <p:sp>
        <p:nvSpPr>
          <p:cNvPr id="48" name="TextBox 21">
            <a:extLst>
              <a:ext uri="{FF2B5EF4-FFF2-40B4-BE49-F238E27FC236}">
                <a16:creationId xmlns:a16="http://schemas.microsoft.com/office/drawing/2014/main" id="{0B03E06E-4371-9D4C-A6CC-19D0BCE8179E}"/>
              </a:ext>
            </a:extLst>
          </p:cNvPr>
          <p:cNvSpPr txBox="1"/>
          <p:nvPr/>
        </p:nvSpPr>
        <p:spPr>
          <a:xfrm>
            <a:off x="2243696" y="11156378"/>
            <a:ext cx="7398179" cy="523220"/>
          </a:xfrm>
          <a:prstGeom prst="rect">
            <a:avLst/>
          </a:prstGeom>
          <a:noFill/>
        </p:spPr>
        <p:txBody>
          <a:bodyPr wrap="none" rtlCol="0" anchor="ctr" anchorCtr="0">
            <a:spAutoFit/>
          </a:bodyPr>
          <a:lstStyle/>
          <a:p>
            <a:r>
              <a:rPr lang="ja-JP" altLang="en-US" sz="2800" b="1">
                <a:solidFill>
                  <a:schemeClr val="tx2"/>
                </a:solidFill>
                <a:latin typeface="Lato" charset="0"/>
                <a:ea typeface="Lato" charset="0"/>
                <a:cs typeface="Lato" charset="0"/>
              </a:rPr>
              <a:t>学びと遊びの場としての庄内そして月山高原</a:t>
            </a:r>
            <a:endParaRPr lang="en-US" sz="2800" b="1" dirty="0">
              <a:solidFill>
                <a:schemeClr val="tx2"/>
              </a:solidFill>
              <a:latin typeface="Lato" charset="0"/>
              <a:ea typeface="Lato" charset="0"/>
              <a:cs typeface="Lato" charset="0"/>
            </a:endParaRPr>
          </a:p>
        </p:txBody>
      </p:sp>
      <p:sp>
        <p:nvSpPr>
          <p:cNvPr id="49" name="Subtitle 2">
            <a:extLst>
              <a:ext uri="{FF2B5EF4-FFF2-40B4-BE49-F238E27FC236}">
                <a16:creationId xmlns:a16="http://schemas.microsoft.com/office/drawing/2014/main" id="{F06D3C99-B091-7541-9E72-96F5633EDD59}"/>
              </a:ext>
            </a:extLst>
          </p:cNvPr>
          <p:cNvSpPr txBox="1">
            <a:spLocks/>
          </p:cNvSpPr>
          <p:nvPr/>
        </p:nvSpPr>
        <p:spPr>
          <a:xfrm>
            <a:off x="2194211" y="11575672"/>
            <a:ext cx="7024821" cy="889439"/>
          </a:xfrm>
          <a:prstGeom prst="rect">
            <a:avLst/>
          </a:prstGeom>
        </p:spPr>
        <p:txBody>
          <a:bodyPr vert="horz" wrap="square" lIns="163160" tIns="81580" rIns="163160" bIns="8158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3031"/>
              </a:lnSpc>
            </a:pPr>
            <a:r>
              <a:rPr lang="ja-JP" altLang="en-US" sz="1951">
                <a:solidFill>
                  <a:schemeClr val="tx1"/>
                </a:solidFill>
                <a:latin typeface="Lato Light" charset="0"/>
                <a:ea typeface="Lato Light" charset="0"/>
                <a:cs typeface="Lato Light" charset="0"/>
              </a:rPr>
              <a:t>地元住民、消費者、農業者が共に楽しみそして学び連携する</a:t>
            </a:r>
            <a:br>
              <a:rPr lang="en-US" altLang="ja-JP" sz="1951" dirty="0">
                <a:solidFill>
                  <a:schemeClr val="tx1"/>
                </a:solidFill>
                <a:latin typeface="Lato Light" charset="0"/>
                <a:ea typeface="Lato Light" charset="0"/>
                <a:cs typeface="Lato Light" charset="0"/>
              </a:rPr>
            </a:br>
            <a:endParaRPr lang="en-US" altLang="ja-JP" sz="1951" dirty="0">
              <a:solidFill>
                <a:schemeClr val="tx1"/>
              </a:solidFill>
              <a:latin typeface="Lato Light" charset="0"/>
              <a:ea typeface="Lato Light" charset="0"/>
              <a:cs typeface="Lato Light" charset="0"/>
            </a:endParaRPr>
          </a:p>
        </p:txBody>
      </p:sp>
      <p:cxnSp>
        <p:nvCxnSpPr>
          <p:cNvPr id="3" name="直線矢印コネクタ 2">
            <a:extLst>
              <a:ext uri="{FF2B5EF4-FFF2-40B4-BE49-F238E27FC236}">
                <a16:creationId xmlns:a16="http://schemas.microsoft.com/office/drawing/2014/main" id="{9787AA1B-C116-C048-AE37-97AC5DF9B54F}"/>
              </a:ext>
            </a:extLst>
          </p:cNvPr>
          <p:cNvCxnSpPr/>
          <p:nvPr/>
        </p:nvCxnSpPr>
        <p:spPr>
          <a:xfrm>
            <a:off x="10910455" y="5474678"/>
            <a:ext cx="683072" cy="431594"/>
          </a:xfrm>
          <a:prstGeom prst="straightConnector1">
            <a:avLst/>
          </a:prstGeom>
          <a:ln w="9525" cap="flat" cmpd="sng" algn="ctr">
            <a:solidFill>
              <a:schemeClr val="accent4"/>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58" name="正方形/長方形 57">
            <a:extLst>
              <a:ext uri="{FF2B5EF4-FFF2-40B4-BE49-F238E27FC236}">
                <a16:creationId xmlns:a16="http://schemas.microsoft.com/office/drawing/2014/main" id="{44280173-F56A-9546-B81C-1FCB42224D25}"/>
              </a:ext>
            </a:extLst>
          </p:cNvPr>
          <p:cNvSpPr/>
          <p:nvPr/>
        </p:nvSpPr>
        <p:spPr>
          <a:xfrm>
            <a:off x="6040585" y="12676904"/>
            <a:ext cx="6650181" cy="872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7" name="直線矢印コネクタ 46">
            <a:extLst>
              <a:ext uri="{FF2B5EF4-FFF2-40B4-BE49-F238E27FC236}">
                <a16:creationId xmlns:a16="http://schemas.microsoft.com/office/drawing/2014/main" id="{416BBC6B-767E-2C4F-9C09-09032AC9657C}"/>
              </a:ext>
            </a:extLst>
          </p:cNvPr>
          <p:cNvCxnSpPr>
            <a:cxnSpLocks/>
          </p:cNvCxnSpPr>
          <p:nvPr/>
        </p:nvCxnSpPr>
        <p:spPr>
          <a:xfrm flipV="1">
            <a:off x="10351783" y="8215301"/>
            <a:ext cx="964222" cy="538640"/>
          </a:xfrm>
          <a:prstGeom prst="straightConnector1">
            <a:avLst/>
          </a:prstGeom>
          <a:ln w="9525" cap="flat" cmpd="sng" algn="ctr">
            <a:solidFill>
              <a:schemeClr val="accent4"/>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52" name="直線矢印コネクタ 51">
            <a:extLst>
              <a:ext uri="{FF2B5EF4-FFF2-40B4-BE49-F238E27FC236}">
                <a16:creationId xmlns:a16="http://schemas.microsoft.com/office/drawing/2014/main" id="{0F2B601B-1E59-154B-B2F5-DE21D1C7C17A}"/>
              </a:ext>
            </a:extLst>
          </p:cNvPr>
          <p:cNvCxnSpPr>
            <a:cxnSpLocks/>
          </p:cNvCxnSpPr>
          <p:nvPr/>
        </p:nvCxnSpPr>
        <p:spPr>
          <a:xfrm>
            <a:off x="12993069" y="9473177"/>
            <a:ext cx="19250" cy="826085"/>
          </a:xfrm>
          <a:prstGeom prst="straightConnector1">
            <a:avLst/>
          </a:prstGeom>
          <a:ln w="9525" cap="flat" cmpd="sng" algn="ctr">
            <a:solidFill>
              <a:schemeClr val="accent4"/>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54" name="直線矢印コネクタ 53">
            <a:extLst>
              <a:ext uri="{FF2B5EF4-FFF2-40B4-BE49-F238E27FC236}">
                <a16:creationId xmlns:a16="http://schemas.microsoft.com/office/drawing/2014/main" id="{EB2B1C88-4687-F648-B08E-6E7D00509078}"/>
              </a:ext>
            </a:extLst>
          </p:cNvPr>
          <p:cNvCxnSpPr/>
          <p:nvPr/>
        </p:nvCxnSpPr>
        <p:spPr>
          <a:xfrm>
            <a:off x="14881804" y="8183918"/>
            <a:ext cx="683072" cy="431594"/>
          </a:xfrm>
          <a:prstGeom prst="straightConnector1">
            <a:avLst/>
          </a:prstGeom>
          <a:ln w="9525" cap="flat" cmpd="sng" algn="ctr">
            <a:solidFill>
              <a:schemeClr val="accent4"/>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57" name="直線矢印コネクタ 56">
            <a:extLst>
              <a:ext uri="{FF2B5EF4-FFF2-40B4-BE49-F238E27FC236}">
                <a16:creationId xmlns:a16="http://schemas.microsoft.com/office/drawing/2014/main" id="{A7613B25-9A8A-C448-A285-716BE8290DBA}"/>
              </a:ext>
            </a:extLst>
          </p:cNvPr>
          <p:cNvCxnSpPr>
            <a:cxnSpLocks/>
          </p:cNvCxnSpPr>
          <p:nvPr/>
        </p:nvCxnSpPr>
        <p:spPr>
          <a:xfrm flipV="1">
            <a:off x="14219466" y="5458172"/>
            <a:ext cx="864847" cy="688327"/>
          </a:xfrm>
          <a:prstGeom prst="straightConnector1">
            <a:avLst/>
          </a:prstGeom>
          <a:ln w="9525" cap="flat" cmpd="sng" algn="ctr">
            <a:solidFill>
              <a:schemeClr val="accent4"/>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99053617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7375565" y="808532"/>
            <a:ext cx="3536874" cy="1085238"/>
          </a:xfrm>
          <a:prstGeom prst="rect">
            <a:avLst/>
          </a:prstGeom>
          <a:noFill/>
        </p:spPr>
        <p:txBody>
          <a:bodyPr wrap="none" lIns="68584" tIns="34292" rIns="68584" bIns="34292" rtlCol="0">
            <a:spAutoFit/>
          </a:bodyPr>
          <a:lstStyle/>
          <a:p>
            <a:pPr algn="ctr"/>
            <a:r>
              <a:rPr lang="ja-JP" altLang="en-US" sz="6602" b="1">
                <a:solidFill>
                  <a:schemeClr val="tx2"/>
                </a:solidFill>
                <a:latin typeface="Lato" charset="0"/>
                <a:ea typeface="Lato" charset="0"/>
                <a:cs typeface="Lato" charset="0"/>
              </a:rPr>
              <a:t>連携する</a:t>
            </a:r>
            <a:endParaRPr lang="id-ID" sz="6602" b="1" dirty="0">
              <a:solidFill>
                <a:schemeClr val="tx2"/>
              </a:solidFill>
              <a:latin typeface="Lato" charset="0"/>
              <a:ea typeface="Lato" charset="0"/>
              <a:cs typeface="Lato" charset="0"/>
            </a:endParaRPr>
          </a:p>
        </p:txBody>
      </p:sp>
      <p:sp>
        <p:nvSpPr>
          <p:cNvPr id="26" name="Rectangle 25"/>
          <p:cNvSpPr/>
          <p:nvPr/>
        </p:nvSpPr>
        <p:spPr>
          <a:xfrm>
            <a:off x="8647323" y="2401160"/>
            <a:ext cx="1165082" cy="6859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8522" tIns="34263" rIns="68522" bIns="34263" rtlCol="0" anchor="ctr"/>
          <a:lstStyle/>
          <a:p>
            <a:pPr algn="ctr"/>
            <a:endParaRPr lang="en-US" sz="2701" dirty="0">
              <a:solidFill>
                <a:schemeClr val="accent2"/>
              </a:solidFill>
              <a:latin typeface="Lato Light" charset="0"/>
            </a:endParaRPr>
          </a:p>
        </p:txBody>
      </p:sp>
      <p:sp>
        <p:nvSpPr>
          <p:cNvPr id="27" name="Subtitle 2"/>
          <p:cNvSpPr txBox="1">
            <a:spLocks/>
          </p:cNvSpPr>
          <p:nvPr/>
        </p:nvSpPr>
        <p:spPr>
          <a:xfrm>
            <a:off x="7576247" y="1896548"/>
            <a:ext cx="3161757" cy="550372"/>
          </a:xfrm>
          <a:prstGeom prst="rect">
            <a:avLst/>
          </a:prstGeom>
        </p:spPr>
        <p:txBody>
          <a:bodyPr vert="horz" wrap="none" lIns="163160" tIns="81580" rIns="163160" bIns="8158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r>
              <a:rPr lang="en-US" sz="2326" dirty="0">
                <a:solidFill>
                  <a:schemeClr val="accent1"/>
                </a:solidFill>
                <a:latin typeface="Lato Light"/>
                <a:cs typeface="Lato Light"/>
              </a:rPr>
              <a:t>CONNECTING DOTS</a:t>
            </a:r>
          </a:p>
        </p:txBody>
      </p:sp>
      <p:sp>
        <p:nvSpPr>
          <p:cNvPr id="89" name="正方形/長方形 88">
            <a:extLst>
              <a:ext uri="{FF2B5EF4-FFF2-40B4-BE49-F238E27FC236}">
                <a16:creationId xmlns:a16="http://schemas.microsoft.com/office/drawing/2014/main" id="{99F8299B-2CFE-AB45-A23C-75012B3C289B}"/>
              </a:ext>
            </a:extLst>
          </p:cNvPr>
          <p:cNvSpPr/>
          <p:nvPr/>
        </p:nvSpPr>
        <p:spPr>
          <a:xfrm>
            <a:off x="5985164" y="12489366"/>
            <a:ext cx="6526504" cy="780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a:extLst>
              <a:ext uri="{FF2B5EF4-FFF2-40B4-BE49-F238E27FC236}">
                <a16:creationId xmlns:a16="http://schemas.microsoft.com/office/drawing/2014/main" id="{E5F65426-750A-E440-A3DC-F924303600E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355436" y="2579009"/>
            <a:ext cx="15577128" cy="10757954"/>
          </a:xfrm>
          <a:prstGeom prst="rect">
            <a:avLst/>
          </a:prstGeom>
        </p:spPr>
      </p:pic>
    </p:spTree>
    <p:extLst>
      <p:ext uri="{BB962C8B-B14F-4D97-AF65-F5344CB8AC3E}">
        <p14:creationId xmlns:p14="http://schemas.microsoft.com/office/powerpoint/2010/main" val="353703245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theme/theme1.xml><?xml version="1.0" encoding="utf-8"?>
<a:theme xmlns:a="http://schemas.openxmlformats.org/drawingml/2006/main" name="Default Theme">
  <a:themeElements>
    <a:clrScheme name="motagua light prueba">
      <a:dk1>
        <a:srgbClr val="445469"/>
      </a:dk1>
      <a:lt1>
        <a:sysClr val="window" lastClr="FFFFFF"/>
      </a:lt1>
      <a:dk2>
        <a:srgbClr val="445469"/>
      </a:dk2>
      <a:lt2>
        <a:srgbClr val="FFFFFF"/>
      </a:lt2>
      <a:accent1>
        <a:srgbClr val="1EA185"/>
      </a:accent1>
      <a:accent2>
        <a:srgbClr val="9BBB5C"/>
      </a:accent2>
      <a:accent3>
        <a:srgbClr val="F29B26"/>
      </a:accent3>
      <a:accent4>
        <a:srgbClr val="BD392F"/>
      </a:accent4>
      <a:accent5>
        <a:srgbClr val="445469"/>
      </a:accent5>
      <a:accent6>
        <a:srgbClr val="445469"/>
      </a:accent6>
      <a:hlink>
        <a:srgbClr val="F33B48"/>
      </a:hlink>
      <a:folHlink>
        <a:srgbClr val="FFC000"/>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26732</TotalTime>
  <Words>1522</Words>
  <Application>Microsoft Macintosh PowerPoint</Application>
  <PresentationFormat>ユーザー設定</PresentationFormat>
  <Paragraphs>241</Paragraphs>
  <Slides>44</Slides>
  <Notes>1</Notes>
  <HiddenSlides>0</HiddenSlides>
  <MMClips>0</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44</vt:i4>
      </vt:variant>
    </vt:vector>
  </HeadingPairs>
  <TitlesOfParts>
    <vt:vector size="55" baseType="lpstr">
      <vt:lpstr>Lato</vt:lpstr>
      <vt:lpstr>Lato Black</vt:lpstr>
      <vt:lpstr>Lato Light</vt:lpstr>
      <vt:lpstr>Lato Regular</vt:lpstr>
      <vt:lpstr>Raleway Light</vt:lpstr>
      <vt:lpstr>Arial</vt:lpstr>
      <vt:lpstr>Calibri</vt:lpstr>
      <vt:lpstr>Calibri Light</vt:lpstr>
      <vt:lpstr>Gill Sans</vt:lpstr>
      <vt:lpstr>Open Sans Light</vt:lpstr>
      <vt:lpstr>Default Theme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Manuel Lopez</dc:creator>
  <cp:lastModifiedBy>Nakata Yasuo</cp:lastModifiedBy>
  <cp:revision>2213</cp:revision>
  <dcterms:created xsi:type="dcterms:W3CDTF">2014-11-12T21:47:38Z</dcterms:created>
  <dcterms:modified xsi:type="dcterms:W3CDTF">2021-07-10T14:30:23Z</dcterms:modified>
</cp:coreProperties>
</file>